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315" r:id="rId2"/>
    <p:sldId id="331" r:id="rId3"/>
    <p:sldId id="319" r:id="rId4"/>
    <p:sldId id="320" r:id="rId5"/>
    <p:sldId id="321" r:id="rId6"/>
    <p:sldId id="325" r:id="rId7"/>
    <p:sldId id="322" r:id="rId8"/>
    <p:sldId id="323" r:id="rId9"/>
    <p:sldId id="326" r:id="rId10"/>
    <p:sldId id="327" r:id="rId11"/>
    <p:sldId id="328" r:id="rId12"/>
    <p:sldId id="324" r:id="rId13"/>
    <p:sldId id="329" r:id="rId14"/>
    <p:sldId id="330" r:id="rId15"/>
    <p:sldId id="399" r:id="rId1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Agneessens" initials="CA" lastIdx="1" clrIdx="0">
    <p:extLst>
      <p:ext uri="{19B8F6BF-5375-455C-9EA6-DF929625EA0E}">
        <p15:presenceInfo xmlns:p15="http://schemas.microsoft.com/office/powerpoint/2012/main" userId="S::christian@pobos.be::30472608-e1ac-407e-bf7b-7fb4d7808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294392"/>
    <a:srgbClr val="F7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55" autoAdjust="0"/>
    <p:restoredTop sz="96824" autoAdjust="0"/>
  </p:normalViewPr>
  <p:slideViewPr>
    <p:cSldViewPr snapToGrid="0">
      <p:cViewPr varScale="1">
        <p:scale>
          <a:sx n="128" d="100"/>
          <a:sy n="128" d="100"/>
        </p:scale>
        <p:origin x="352"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264"/>
    </p:cViewPr>
  </p:sorterViewPr>
  <p:notesViewPr>
    <p:cSldViewPr snapToGrid="0">
      <p:cViewPr varScale="1">
        <p:scale>
          <a:sx n="124" d="100"/>
          <a:sy n="124" d="100"/>
        </p:scale>
        <p:origin x="4960"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9C67DFE-A0F2-4647-811A-DD0D660521A3}" type="datetimeFigureOut">
              <a:rPr lang="en-US" smtClean="0"/>
              <a:t>12/14/20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5967352-B914-1344-B0E4-54832C5A8A3E}" type="slidenum">
              <a:rPr lang="en-US" smtClean="0"/>
              <a:t>‹#›</a:t>
            </a:fld>
            <a:endParaRPr lang="en-US"/>
          </a:p>
        </p:txBody>
      </p:sp>
    </p:spTree>
    <p:extLst>
      <p:ext uri="{BB962C8B-B14F-4D97-AF65-F5344CB8AC3E}">
        <p14:creationId xmlns:p14="http://schemas.microsoft.com/office/powerpoint/2010/main" val="41672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 het wachten op de start van het inspiratiemoment (10u30) horen de deelnemers een muziekje (</a:t>
            </a:r>
            <a:r>
              <a:rPr lang="nl-NL" dirty="0" err="1"/>
              <a:t>Vivaldi</a:t>
            </a:r>
            <a:r>
              <a:rPr lang="nl-NL" dirty="0"/>
              <a:t> – 4 seizoenen ?),</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a:t>
            </a:fld>
            <a:endParaRPr lang="en-US"/>
          </a:p>
        </p:txBody>
      </p:sp>
    </p:spTree>
    <p:extLst>
      <p:ext uri="{BB962C8B-B14F-4D97-AF65-F5344CB8AC3E}">
        <p14:creationId xmlns:p14="http://schemas.microsoft.com/office/powerpoint/2010/main" val="253923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10</a:t>
            </a:fld>
            <a:endParaRPr lang="en-US"/>
          </a:p>
        </p:txBody>
      </p:sp>
    </p:spTree>
    <p:extLst>
      <p:ext uri="{BB962C8B-B14F-4D97-AF65-F5344CB8AC3E}">
        <p14:creationId xmlns:p14="http://schemas.microsoft.com/office/powerpoint/2010/main" val="422010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11</a:t>
            </a:fld>
            <a:endParaRPr lang="en-US"/>
          </a:p>
        </p:txBody>
      </p:sp>
    </p:spTree>
    <p:extLst>
      <p:ext uri="{BB962C8B-B14F-4D97-AF65-F5344CB8AC3E}">
        <p14:creationId xmlns:p14="http://schemas.microsoft.com/office/powerpoint/2010/main" val="260542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12</a:t>
            </a:fld>
            <a:endParaRPr lang="en-US"/>
          </a:p>
        </p:txBody>
      </p:sp>
    </p:spTree>
    <p:extLst>
      <p:ext uri="{BB962C8B-B14F-4D97-AF65-F5344CB8AC3E}">
        <p14:creationId xmlns:p14="http://schemas.microsoft.com/office/powerpoint/2010/main" val="202079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13</a:t>
            </a:fld>
            <a:endParaRPr lang="en-US"/>
          </a:p>
        </p:txBody>
      </p:sp>
    </p:spTree>
    <p:extLst>
      <p:ext uri="{BB962C8B-B14F-4D97-AF65-F5344CB8AC3E}">
        <p14:creationId xmlns:p14="http://schemas.microsoft.com/office/powerpoint/2010/main" val="232011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14</a:t>
            </a:fld>
            <a:endParaRPr lang="en-US"/>
          </a:p>
        </p:txBody>
      </p:sp>
    </p:spTree>
    <p:extLst>
      <p:ext uri="{BB962C8B-B14F-4D97-AF65-F5344CB8AC3E}">
        <p14:creationId xmlns:p14="http://schemas.microsoft.com/office/powerpoint/2010/main" val="1812737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Vooraleer dit inspiratiemoment af te sluiten, wil ik nog een paar mensen bedanken. In eerste instantie mijn commissieleden die elk hun beste beentje hebben voorgezet om van deze voormiddag een boeiende en leerrijk moment te maken. Dikke merci ook aan Claude Hamilius en Paul Vandeputte, zonder wiens advies, steun en technische hulp, dit inspiratiemoment niet mogelijk zou geweest zijn. Een grote bedankt tenslotte voor onze gouverneur die ons het vertrouwen geeft om Dienst aan de gemeenschap op districtsniveau opnieuw een plaats te geven. </a:t>
            </a:r>
          </a:p>
          <a:p>
            <a:r>
              <a:rPr lang="nl-NL" dirty="0"/>
              <a:t>Hou zeker onze webpagina op de website van ons district in de gaten. In komende periode maken we zeker werk van om al jullie ‘</a:t>
            </a:r>
            <a:r>
              <a:rPr lang="nl-NL" dirty="0" err="1"/>
              <a:t>good</a:t>
            </a:r>
            <a:r>
              <a:rPr lang="nl-NL" dirty="0"/>
              <a:t> practices’ daar samen te brengen. Ook jullie kunnen uiteraard elkaar en andere clubs inspireren. </a:t>
            </a:r>
          </a:p>
          <a:p>
            <a:r>
              <a:rPr lang="nl-NL" dirty="0"/>
              <a:t>Rest mij jullie allemaal van harte te bedanken voor jullie enthousiaste deelname. Ik hoop dat jullie een aantal inspirerende ideeën meenemen naar jullie clubs. Blijf a.u.b. , ook in deze moeilijke coronatijden en vereenzaamde eindejaarsfeesten, gemotiveerd om verder de maatschappelijke opdracht van Rotary uit te dragen: Service </a:t>
            </a:r>
            <a:r>
              <a:rPr lang="nl-NL" dirty="0" err="1"/>
              <a:t>above</a:t>
            </a:r>
            <a:r>
              <a:rPr lang="nl-NL" dirty="0"/>
              <a:t> </a:t>
            </a:r>
            <a:r>
              <a:rPr lang="nl-NL" dirty="0" err="1"/>
              <a:t>self</a:t>
            </a:r>
            <a:r>
              <a:rPr lang="nl-NL" dirty="0"/>
              <a:t>!</a:t>
            </a:r>
          </a:p>
          <a:p>
            <a:r>
              <a:rPr lang="nl-NL" dirty="0"/>
              <a:t>Hou het vooral gezond en afspraak op een volgend Rotary-moment in een hopelijk coronavrij 2021.</a:t>
            </a:r>
          </a:p>
          <a:p>
            <a:endParaRPr lang="nl-NL" dirty="0"/>
          </a:p>
          <a:p>
            <a:r>
              <a:rPr lang="nl-NL" dirty="0"/>
              <a:t>-&gt; afhankelijk van de tijd die overschiet en voor de bedankingswoorden: de Poll-antwoorden tonen en een of meerdere chat-vragen beantwoorden</a:t>
            </a:r>
          </a:p>
          <a:p>
            <a:r>
              <a:rPr lang="nl-NL" dirty="0"/>
              <a:t>-&gt; indien er geen overschot aan tijd is, zal ik voor mijn bedankingswoorden melden dat de Poll-antwoorden en alle chat-vragen/opmerkingen op de website zullen verschijnen.</a:t>
            </a:r>
          </a:p>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15</a:t>
            </a:fld>
            <a:endParaRPr lang="en-US"/>
          </a:p>
        </p:txBody>
      </p:sp>
    </p:spTree>
    <p:extLst>
      <p:ext uri="{BB962C8B-B14F-4D97-AF65-F5344CB8AC3E}">
        <p14:creationId xmlns:p14="http://schemas.microsoft.com/office/powerpoint/2010/main" val="72953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000" dirty="0"/>
              <a:t>Een zeer goede morgen iedereen. Van harte welkom in naam van de voltallige Districtscommissie ‘Dienst aan de gemeenschap’: Heidi Pollet (Torhout-Houtland), Lydwine Van Damme (Diksmuide 86XX), Freddy De Mulder (Beveren-Waas), Dominiek Callewier (Kortrijk-Groeninghe), Vincent Verbeke (Kortrijk) en mezelf (Deinze), Verder op de foto, onze gouverneur Koen Ringoot, onze </a:t>
            </a:r>
            <a:r>
              <a:rPr lang="nl-NL" sz="2000" dirty="0" err="1"/>
              <a:t>Dico</a:t>
            </a:r>
            <a:r>
              <a:rPr lang="nl-NL" sz="2000" dirty="0"/>
              <a:t> Claude Hamilius en onze communicatiespecialist Paul Vandeputte. </a:t>
            </a:r>
            <a:endParaRPr lang="nl-BE" sz="2000"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a:t>
            </a:fld>
            <a:endParaRPr lang="en-US"/>
          </a:p>
        </p:txBody>
      </p:sp>
    </p:spTree>
    <p:extLst>
      <p:ext uri="{BB962C8B-B14F-4D97-AF65-F5344CB8AC3E}">
        <p14:creationId xmlns:p14="http://schemas.microsoft.com/office/powerpoint/2010/main" val="44337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3</a:t>
            </a:fld>
            <a:endParaRPr lang="en-US"/>
          </a:p>
        </p:txBody>
      </p:sp>
    </p:spTree>
    <p:extLst>
      <p:ext uri="{BB962C8B-B14F-4D97-AF65-F5344CB8AC3E}">
        <p14:creationId xmlns:p14="http://schemas.microsoft.com/office/powerpoint/2010/main" val="272622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4</a:t>
            </a:fld>
            <a:endParaRPr lang="en-US"/>
          </a:p>
        </p:txBody>
      </p:sp>
    </p:spTree>
    <p:extLst>
      <p:ext uri="{BB962C8B-B14F-4D97-AF65-F5344CB8AC3E}">
        <p14:creationId xmlns:p14="http://schemas.microsoft.com/office/powerpoint/2010/main" val="185009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5</a:t>
            </a:fld>
            <a:endParaRPr lang="en-US"/>
          </a:p>
        </p:txBody>
      </p:sp>
    </p:spTree>
    <p:extLst>
      <p:ext uri="{BB962C8B-B14F-4D97-AF65-F5344CB8AC3E}">
        <p14:creationId xmlns:p14="http://schemas.microsoft.com/office/powerpoint/2010/main" val="3207601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6</a:t>
            </a:fld>
            <a:endParaRPr lang="en-US"/>
          </a:p>
        </p:txBody>
      </p:sp>
    </p:spTree>
    <p:extLst>
      <p:ext uri="{BB962C8B-B14F-4D97-AF65-F5344CB8AC3E}">
        <p14:creationId xmlns:p14="http://schemas.microsoft.com/office/powerpoint/2010/main" val="387287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7</a:t>
            </a:fld>
            <a:endParaRPr lang="en-US"/>
          </a:p>
        </p:txBody>
      </p:sp>
    </p:spTree>
    <p:extLst>
      <p:ext uri="{BB962C8B-B14F-4D97-AF65-F5344CB8AC3E}">
        <p14:creationId xmlns:p14="http://schemas.microsoft.com/office/powerpoint/2010/main" val="3764473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5967352-B914-1344-B0E4-54832C5A8A3E}" type="slidenum">
              <a:rPr lang="en-US" smtClean="0"/>
              <a:t>8</a:t>
            </a:fld>
            <a:endParaRPr lang="en-US"/>
          </a:p>
        </p:txBody>
      </p:sp>
    </p:spTree>
    <p:extLst>
      <p:ext uri="{BB962C8B-B14F-4D97-AF65-F5344CB8AC3E}">
        <p14:creationId xmlns:p14="http://schemas.microsoft.com/office/powerpoint/2010/main" val="326689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9</a:t>
            </a:fld>
            <a:endParaRPr lang="en-US"/>
          </a:p>
        </p:txBody>
      </p:sp>
    </p:spTree>
    <p:extLst>
      <p:ext uri="{BB962C8B-B14F-4D97-AF65-F5344CB8AC3E}">
        <p14:creationId xmlns:p14="http://schemas.microsoft.com/office/powerpoint/2010/main" val="3841907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2960972"/>
          </a:xfrm>
        </p:spPr>
        <p:txBody>
          <a:bodyPr anchor="b">
            <a:normAutofit/>
          </a:bodyPr>
          <a:lstStyle>
            <a:lvl1pPr algn="ctr">
              <a:lnSpc>
                <a:spcPct val="85000"/>
              </a:lnSpc>
              <a:defRPr sz="6600" spc="-50" baseline="0">
                <a:solidFill>
                  <a:srgbClr val="FFC000"/>
                </a:solidFill>
              </a:defRPr>
            </a:lvl1pPr>
          </a:lstStyle>
          <a:p>
            <a:r>
              <a:rPr lang="en-US" dirty="0"/>
              <a:t>Click to edit Master title style</a:t>
            </a:r>
          </a:p>
        </p:txBody>
      </p:sp>
      <p:sp>
        <p:nvSpPr>
          <p:cNvPr id="3" name="Subtitle 2"/>
          <p:cNvSpPr>
            <a:spLocks noGrp="1"/>
          </p:cNvSpPr>
          <p:nvPr>
            <p:ph type="subTitle" idx="1"/>
          </p:nvPr>
        </p:nvSpPr>
        <p:spPr>
          <a:xfrm>
            <a:off x="1097280" y="4045484"/>
            <a:ext cx="10058400" cy="1143000"/>
          </a:xfrm>
        </p:spPr>
        <p:txBody>
          <a:bodyPr lIns="91440" rIns="91440">
            <a:normAutofit/>
          </a:bodyPr>
          <a:lstStyle>
            <a:lvl1pPr marL="0" indent="0" algn="ctr">
              <a:buNone/>
              <a:defRPr sz="3200" b="1"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2" name="TextBox 11">
            <a:extLst>
              <a:ext uri="{FF2B5EF4-FFF2-40B4-BE49-F238E27FC236}">
                <a16:creationId xmlns:a16="http://schemas.microsoft.com/office/drawing/2014/main" id="{86B6F825-C38C-AE4E-98FF-DEF6B57ACA8D}"/>
              </a:ext>
            </a:extLst>
          </p:cNvPr>
          <p:cNvSpPr txBox="1"/>
          <p:nvPr userDrawn="1"/>
        </p:nvSpPr>
        <p:spPr>
          <a:xfrm>
            <a:off x="3286539" y="4837043"/>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9836" y="382748"/>
            <a:ext cx="10874853" cy="616227"/>
          </a:xfrm>
        </p:spPr>
        <p:txBody>
          <a:bodyPr anchor="t"/>
          <a:lstStyle>
            <a:lvl1pPr marL="0" algn="l">
              <a:defRPr sz="4000" b="1"/>
            </a:lvl1pPr>
          </a:lstStyle>
          <a:p>
            <a:r>
              <a:rPr lang="en-US" dirty="0"/>
              <a:t>Click to edit Master title style</a:t>
            </a:r>
          </a:p>
        </p:txBody>
      </p:sp>
      <p:sp>
        <p:nvSpPr>
          <p:cNvPr id="3" name="Content Placeholder 2"/>
          <p:cNvSpPr>
            <a:spLocks noGrp="1"/>
          </p:cNvSpPr>
          <p:nvPr>
            <p:ph idx="1" hasCustomPrompt="1"/>
          </p:nvPr>
        </p:nvSpPr>
        <p:spPr>
          <a:xfrm>
            <a:off x="679837" y="1246909"/>
            <a:ext cx="10874854" cy="4962698"/>
          </a:xfrm>
        </p:spPr>
        <p:txBody>
          <a:bodyPr>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79836" y="6459785"/>
            <a:ext cx="2889715" cy="365125"/>
          </a:xfrm>
        </p:spPr>
        <p:txBody>
          <a:bodyPr/>
          <a:lstStyle/>
          <a:p>
            <a:fld id="{528FC5F6-F338-4AE4-BB23-26385BCFC423}"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248629" y="6457541"/>
            <a:ext cx="1312025" cy="365125"/>
          </a:xfrm>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66000">
              <a:schemeClr val="accent1">
                <a:lumMod val="20000"/>
                <a:lumOff val="80000"/>
                <a:alpha val="0"/>
              </a:schemeClr>
            </a:gs>
            <a:gs pos="100000">
              <a:schemeClr val="accent1">
                <a:lumMod val="45000"/>
                <a:lumOff val="5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600" b="0">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12/14/20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12/14/20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20000"/>
                <a:lumOff val="80000"/>
                <a:alpha val="0"/>
              </a:schemeClr>
            </a:gs>
            <a:gs pos="100000">
              <a:schemeClr val="accent1">
                <a:lumMod val="45000"/>
                <a:lumOff val="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12/14/20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3" name="Straight Connector 12">
            <a:extLst>
              <a:ext uri="{FF2B5EF4-FFF2-40B4-BE49-F238E27FC236}">
                <a16:creationId xmlns:a16="http://schemas.microsoft.com/office/drawing/2014/main" id="{BF056320-799F-4A4F-83BA-2012913315A8}"/>
              </a:ext>
            </a:extLst>
          </p:cNvPr>
          <p:cNvCxnSpPr/>
          <p:nvPr userDrawn="1"/>
        </p:nvCxnSpPr>
        <p:spPr>
          <a:xfrm>
            <a:off x="1158240" y="714168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sldNum="0" hdr="0" ftr="0" dt="0"/>
  <p:txStyles>
    <p:titleStyle>
      <a:lvl1pPr algn="l" defTabSz="914400" rtl="0" eaLnBrk="1" latinLnBrk="0" hangingPunct="1">
        <a:lnSpc>
          <a:spcPct val="85000"/>
        </a:lnSpc>
        <a:spcBef>
          <a:spcPct val="0"/>
        </a:spcBef>
        <a:buNone/>
        <a:defRPr sz="4800" kern="1200" spc="-50" baseline="0">
          <a:solidFill>
            <a:srgbClr val="FFC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758952"/>
            <a:ext cx="10058400" cy="2171061"/>
          </a:xfrm>
        </p:spPr>
        <p:txBody>
          <a:bodyPr>
            <a:normAutofit/>
          </a:bodyPr>
          <a:lstStyle/>
          <a:p>
            <a:r>
              <a:rPr lang="nl-BE" b="1" dirty="0"/>
              <a:t>Dienst aan de Gemeenschap</a:t>
            </a:r>
            <a:endParaRPr lang="en-BE" b="1"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176164"/>
            <a:ext cx="10058400" cy="1143000"/>
          </a:xfrm>
        </p:spPr>
        <p:txBody>
          <a:bodyPr>
            <a:noAutofit/>
          </a:bodyPr>
          <a:lstStyle/>
          <a:p>
            <a:r>
              <a:rPr lang="nl-BE" dirty="0"/>
              <a:t>District </a:t>
            </a:r>
            <a:r>
              <a:rPr lang="nl-BE" dirty="0" err="1"/>
              <a:t>inspiratieMOMENT</a:t>
            </a:r>
            <a:endParaRPr lang="nl-BE" dirty="0"/>
          </a:p>
          <a:p>
            <a:r>
              <a:rPr lang="nl-BE" dirty="0"/>
              <a:t>12 december 20</a:t>
            </a:r>
            <a:r>
              <a:rPr lang="nl-BE" cap="none" dirty="0"/>
              <a:t>20</a:t>
            </a:r>
          </a:p>
          <a:p>
            <a:endParaRPr lang="nl-BE" cap="non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93EA4D89-841C-674B-9F01-C45DFFFCAB2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a:t>
            </a:fld>
            <a:endParaRPr lang="en-US" dirty="0"/>
          </a:p>
        </p:txBody>
      </p:sp>
    </p:spTree>
    <p:extLst>
      <p:ext uri="{BB962C8B-B14F-4D97-AF65-F5344CB8AC3E}">
        <p14:creationId xmlns:p14="http://schemas.microsoft.com/office/powerpoint/2010/main" val="2094355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t>III.	</a:t>
            </a:r>
            <a:r>
              <a:rPr lang="nl-NL" dirty="0" err="1"/>
              <a:t>Presidential</a:t>
            </a:r>
            <a:r>
              <a:rPr lang="nl-NL" dirty="0"/>
              <a:t> Projects</a:t>
            </a: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761703" y="1019215"/>
            <a:ext cx="10874854" cy="4962698"/>
          </a:xfrm>
        </p:spPr>
        <p:txBody>
          <a:bodyPr>
            <a:noAutofit/>
          </a:bodyPr>
          <a:lstStyle/>
          <a:p>
            <a:r>
              <a:rPr lang="fr-BE" dirty="0" err="1"/>
              <a:t>Kenmerken</a:t>
            </a:r>
            <a:endParaRPr lang="nl-NL" dirty="0"/>
          </a:p>
          <a:p>
            <a:r>
              <a:rPr lang="nl-NL" dirty="0"/>
              <a:t>(1)	Projecten van de voorzitter</a:t>
            </a:r>
          </a:p>
          <a:p>
            <a:r>
              <a:rPr lang="nl-NL" dirty="0"/>
              <a:t>(2)	Die over 3 jaren lopen  - </a:t>
            </a:r>
            <a:r>
              <a:rPr lang="nl-NL" dirty="0" err="1"/>
              <a:t>vzjaar</a:t>
            </a:r>
            <a:r>
              <a:rPr lang="nl-NL" dirty="0"/>
              <a:t> + 2 j nadien</a:t>
            </a:r>
          </a:p>
          <a:p>
            <a:r>
              <a:rPr lang="nl-NL" dirty="0"/>
              <a:t>(3)	Met groot maatschappelijk impact</a:t>
            </a:r>
          </a:p>
          <a:p>
            <a:endParaRPr lang="nl-NL" sz="100" dirty="0"/>
          </a:p>
          <a:p>
            <a:r>
              <a:rPr lang="nl-NL" dirty="0" err="1"/>
              <a:t>Governance</a:t>
            </a:r>
            <a:r>
              <a:rPr lang="nl-NL" dirty="0"/>
              <a:t> : voorzitter met begeleiding door commissie DAG en met goedkeuring van inkomende voorzitters</a:t>
            </a:r>
          </a:p>
          <a:p>
            <a:endParaRPr lang="nl-NL" sz="300" dirty="0"/>
          </a:p>
          <a:p>
            <a:r>
              <a:rPr lang="nl-NL" dirty="0"/>
              <a:t>Voorbeelden </a:t>
            </a:r>
          </a:p>
          <a:p>
            <a:pPr lvl="1"/>
            <a:r>
              <a:rPr lang="nl-NL" dirty="0"/>
              <a:t>Ethiopië</a:t>
            </a:r>
          </a:p>
          <a:p>
            <a:pPr lvl="1"/>
            <a:r>
              <a:rPr lang="nl-NL" dirty="0" err="1"/>
              <a:t>Youthstart</a:t>
            </a:r>
            <a:r>
              <a:rPr lang="nl-NL" dirty="0"/>
              <a:t> </a:t>
            </a:r>
          </a:p>
          <a:p>
            <a:pPr lvl="1"/>
            <a:r>
              <a:rPr lang="nl-NL" dirty="0"/>
              <a:t>Sint-Michiel - Agape</a:t>
            </a: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pic>
        <p:nvPicPr>
          <p:cNvPr id="5" name="Afbeelding 4">
            <a:extLst>
              <a:ext uri="{FF2B5EF4-FFF2-40B4-BE49-F238E27FC236}">
                <a16:creationId xmlns:a16="http://schemas.microsoft.com/office/drawing/2014/main" id="{1254A9ED-2052-4371-A324-AEC497B85C12}"/>
              </a:ext>
            </a:extLst>
          </p:cNvPr>
          <p:cNvPicPr>
            <a:picLocks noChangeAspect="1"/>
          </p:cNvPicPr>
          <p:nvPr/>
        </p:nvPicPr>
        <p:blipFill>
          <a:blip r:embed="rId5"/>
          <a:stretch>
            <a:fillRect/>
          </a:stretch>
        </p:blipFill>
        <p:spPr>
          <a:xfrm>
            <a:off x="7862257" y="1342929"/>
            <a:ext cx="3985045" cy="1432925"/>
          </a:xfrm>
          <a:prstGeom prst="rect">
            <a:avLst/>
          </a:prstGeom>
        </p:spPr>
      </p:pic>
      <p:sp>
        <p:nvSpPr>
          <p:cNvPr id="6" name="Ovaal 5">
            <a:extLst>
              <a:ext uri="{FF2B5EF4-FFF2-40B4-BE49-F238E27FC236}">
                <a16:creationId xmlns:a16="http://schemas.microsoft.com/office/drawing/2014/main" id="{E6E6311D-0C60-4098-A4C0-9FA09E6C237F}"/>
              </a:ext>
            </a:extLst>
          </p:cNvPr>
          <p:cNvSpPr/>
          <p:nvPr/>
        </p:nvSpPr>
        <p:spPr>
          <a:xfrm>
            <a:off x="7914056" y="1983847"/>
            <a:ext cx="1940723" cy="619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noFill/>
            </a:endParaRPr>
          </a:p>
        </p:txBody>
      </p:sp>
      <p:sp>
        <p:nvSpPr>
          <p:cNvPr id="9" name="Slide Number Placeholder 5">
            <a:extLst>
              <a:ext uri="{FF2B5EF4-FFF2-40B4-BE49-F238E27FC236}">
                <a16:creationId xmlns:a16="http://schemas.microsoft.com/office/drawing/2014/main" id="{E32E9BE8-0922-DF43-978D-822473EFF4C6}"/>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10</a:t>
            </a:fld>
            <a:endParaRPr lang="en-US" dirty="0"/>
          </a:p>
        </p:txBody>
      </p:sp>
    </p:spTree>
    <p:extLst>
      <p:ext uri="{BB962C8B-B14F-4D97-AF65-F5344CB8AC3E}">
        <p14:creationId xmlns:p14="http://schemas.microsoft.com/office/powerpoint/2010/main" val="1188538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t>IV.	</a:t>
            </a:r>
            <a:r>
              <a:rPr lang="nl-NL" dirty="0" err="1"/>
              <a:t>Social</a:t>
            </a:r>
            <a:r>
              <a:rPr lang="nl-NL" dirty="0"/>
              <a:t> Impact Projects</a:t>
            </a: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fr-BE" dirty="0" err="1"/>
              <a:t>Kenmerken</a:t>
            </a:r>
            <a:endParaRPr lang="nl-NL" dirty="0"/>
          </a:p>
          <a:p>
            <a:r>
              <a:rPr lang="nl-NL" dirty="0"/>
              <a:t>(1)	Investering in project waar de club zich </a:t>
            </a:r>
            <a:br>
              <a:rPr lang="nl-NL" dirty="0"/>
            </a:br>
            <a:r>
              <a:rPr lang="nl-NL" dirty="0"/>
              <a:t>	in zijn geheel op engageert</a:t>
            </a:r>
          </a:p>
          <a:p>
            <a:r>
              <a:rPr lang="nl-NL" dirty="0"/>
              <a:t>(2)	Die over meerdere jaren lopen</a:t>
            </a:r>
          </a:p>
          <a:p>
            <a:r>
              <a:rPr lang="nl-NL" dirty="0"/>
              <a:t>(3)	Met zeer groot maatschappelijk impact</a:t>
            </a:r>
          </a:p>
          <a:p>
            <a:r>
              <a:rPr lang="nl-NL" dirty="0"/>
              <a:t>Ambitie om maatschappelijk impact structureel te verhogen op langere termijn met een project op 5 jaar door inzetten van 50% van reserves. </a:t>
            </a:r>
          </a:p>
          <a:p>
            <a:r>
              <a:rPr lang="nl-NL" dirty="0" err="1"/>
              <a:t>Governance</a:t>
            </a:r>
            <a:r>
              <a:rPr lang="nl-NL" dirty="0"/>
              <a:t> : engagement hele club = beslissingsbevoegdheid bij de algemene vergadering, op voordracht van het bestuur en na        uitwerking door een commissie</a:t>
            </a:r>
          </a:p>
          <a:p>
            <a:endParaRPr lang="nl-NL" sz="14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pic>
        <p:nvPicPr>
          <p:cNvPr id="5" name="Afbeelding 4">
            <a:extLst>
              <a:ext uri="{FF2B5EF4-FFF2-40B4-BE49-F238E27FC236}">
                <a16:creationId xmlns:a16="http://schemas.microsoft.com/office/drawing/2014/main" id="{1254A9ED-2052-4371-A324-AEC497B85C12}"/>
              </a:ext>
            </a:extLst>
          </p:cNvPr>
          <p:cNvPicPr>
            <a:picLocks noChangeAspect="1"/>
          </p:cNvPicPr>
          <p:nvPr/>
        </p:nvPicPr>
        <p:blipFill>
          <a:blip r:embed="rId5"/>
          <a:stretch>
            <a:fillRect/>
          </a:stretch>
        </p:blipFill>
        <p:spPr>
          <a:xfrm>
            <a:off x="7862257" y="1342929"/>
            <a:ext cx="3985045" cy="1432925"/>
          </a:xfrm>
          <a:prstGeom prst="rect">
            <a:avLst/>
          </a:prstGeom>
        </p:spPr>
      </p:pic>
      <p:sp>
        <p:nvSpPr>
          <p:cNvPr id="6" name="Ovaal 5">
            <a:extLst>
              <a:ext uri="{FF2B5EF4-FFF2-40B4-BE49-F238E27FC236}">
                <a16:creationId xmlns:a16="http://schemas.microsoft.com/office/drawing/2014/main" id="{E6E6311D-0C60-4098-A4C0-9FA09E6C237F}"/>
              </a:ext>
            </a:extLst>
          </p:cNvPr>
          <p:cNvSpPr/>
          <p:nvPr/>
        </p:nvSpPr>
        <p:spPr>
          <a:xfrm>
            <a:off x="9879042" y="1983847"/>
            <a:ext cx="1940723" cy="619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noFill/>
            </a:endParaRPr>
          </a:p>
        </p:txBody>
      </p:sp>
      <p:sp>
        <p:nvSpPr>
          <p:cNvPr id="9" name="Slide Number Placeholder 5">
            <a:extLst>
              <a:ext uri="{FF2B5EF4-FFF2-40B4-BE49-F238E27FC236}">
                <a16:creationId xmlns:a16="http://schemas.microsoft.com/office/drawing/2014/main" id="{5406165E-94B0-2F49-B7E8-152CF31C509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11</a:t>
            </a:fld>
            <a:endParaRPr lang="en-US" dirty="0"/>
          </a:p>
        </p:txBody>
      </p:sp>
    </p:spTree>
    <p:extLst>
      <p:ext uri="{BB962C8B-B14F-4D97-AF65-F5344CB8AC3E}">
        <p14:creationId xmlns:p14="http://schemas.microsoft.com/office/powerpoint/2010/main" val="2640766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BE" dirty="0"/>
              <a:t>Bijlage : </a:t>
            </a:r>
            <a:r>
              <a:rPr lang="nl-BE" dirty="0" err="1"/>
              <a:t>social</a:t>
            </a:r>
            <a:r>
              <a:rPr lang="nl-BE" dirty="0"/>
              <a:t> impact </a:t>
            </a:r>
            <a:r>
              <a:rPr lang="nl-BE" dirty="0" err="1"/>
              <a:t>bonds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79836" y="1129028"/>
            <a:ext cx="10874854" cy="4962698"/>
          </a:xfrm>
        </p:spPr>
        <p:txBody>
          <a:bodyPr>
            <a:noAutofit/>
          </a:bodyPr>
          <a:lstStyle/>
          <a:p>
            <a:r>
              <a:rPr lang="nl-NL" dirty="0"/>
              <a:t>Een </a:t>
            </a:r>
            <a:r>
              <a:rPr lang="nl-NL" dirty="0" err="1"/>
              <a:t>Social</a:t>
            </a:r>
            <a:r>
              <a:rPr lang="nl-NL" dirty="0"/>
              <a:t> Impact Bond (SIB) is een innovatieve en alternatieve financieringsvorm voor sociale projecten waar vier partijen zich in engageren, met name </a:t>
            </a:r>
          </a:p>
          <a:p>
            <a:r>
              <a:rPr lang="nl-NL" dirty="0"/>
              <a:t>(a)	een overheidsorgaan </a:t>
            </a:r>
            <a:r>
              <a:rPr lang="nl-NL" i="1" dirty="0"/>
              <a:t>(departement,…)</a:t>
            </a:r>
          </a:p>
          <a:p>
            <a:r>
              <a:rPr lang="nl-NL" dirty="0"/>
              <a:t>(b)	een externe uitvoerder </a:t>
            </a:r>
            <a:r>
              <a:rPr lang="nl-NL" i="1" dirty="0"/>
              <a:t>(een stevige vzw met goede track record)</a:t>
            </a:r>
          </a:p>
          <a:p>
            <a:r>
              <a:rPr lang="nl-NL" dirty="0"/>
              <a:t>(c)	een private investeerder </a:t>
            </a:r>
            <a:r>
              <a:rPr lang="nl-NL" i="1" dirty="0"/>
              <a:t>(bv. een Rotary club)</a:t>
            </a:r>
          </a:p>
          <a:p>
            <a:r>
              <a:rPr lang="nl-NL" dirty="0"/>
              <a:t>(d)	een onafhankelijke controlerende instantie </a:t>
            </a:r>
            <a:r>
              <a:rPr lang="nl-NL" i="1" dirty="0"/>
              <a:t>(vaak een universiteit)</a:t>
            </a:r>
          </a:p>
          <a:p>
            <a:r>
              <a:rPr lang="nl-NL" dirty="0"/>
              <a:t>die samen een maatschappelijk uitdaging aanpakken. Het doel is een maatschappelijk probleem op te lossen of te reduceren en daardoor de daaraan gekoppelde maatschappelijke kosten terug te dringen. </a:t>
            </a: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F864FB8F-E234-224C-A6D7-654FB5F20B51}"/>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12</a:t>
            </a:fld>
            <a:endParaRPr lang="en-US" dirty="0"/>
          </a:p>
        </p:txBody>
      </p:sp>
    </p:spTree>
    <p:extLst>
      <p:ext uri="{BB962C8B-B14F-4D97-AF65-F5344CB8AC3E}">
        <p14:creationId xmlns:p14="http://schemas.microsoft.com/office/powerpoint/2010/main" val="3077948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90347" y="457894"/>
            <a:ext cx="10874853" cy="616227"/>
          </a:xfrm>
        </p:spPr>
        <p:txBody>
          <a:bodyPr>
            <a:normAutofit/>
          </a:bodyPr>
          <a:lstStyle/>
          <a:p>
            <a:r>
              <a:rPr lang="nl-BE" dirty="0"/>
              <a:t>Bijlage : </a:t>
            </a:r>
            <a:r>
              <a:rPr lang="nl-BE" dirty="0" err="1"/>
              <a:t>social</a:t>
            </a:r>
            <a:r>
              <a:rPr lang="nl-BE" dirty="0"/>
              <a:t> impact </a:t>
            </a:r>
            <a:r>
              <a:rPr lang="nl-BE" dirty="0" err="1"/>
              <a:t>bonds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NL" dirty="0"/>
          </a:p>
          <a:p>
            <a:r>
              <a:rPr lang="nl-NL" dirty="0"/>
              <a:t>Voorbeelden : wedertewerkstelling van gedetineerden, opvang van jongeren in nood, armoedebestrijding, etc</a:t>
            </a:r>
          </a:p>
          <a:p>
            <a:endParaRPr lang="nl-NL" dirty="0"/>
          </a:p>
          <a:p>
            <a:r>
              <a:rPr lang="nl-NL" dirty="0"/>
              <a:t>SIB opzetten : met knowhow en structuren van een bank.</a:t>
            </a:r>
          </a:p>
          <a:p>
            <a:endParaRPr lang="nl-NL" dirty="0"/>
          </a:p>
          <a:p>
            <a:r>
              <a:rPr lang="nl-NL" dirty="0"/>
              <a:t>Relatief nieuw, maar sterk opgang- Scandinavië, UK, USA,... </a:t>
            </a:r>
          </a:p>
          <a:p>
            <a:endParaRPr lang="nl-NL"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5475AC05-D7F2-BE4F-B1E2-2BDFE892087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13</a:t>
            </a:fld>
            <a:endParaRPr lang="en-US" dirty="0"/>
          </a:p>
        </p:txBody>
      </p:sp>
    </p:spTree>
    <p:extLst>
      <p:ext uri="{BB962C8B-B14F-4D97-AF65-F5344CB8AC3E}">
        <p14:creationId xmlns:p14="http://schemas.microsoft.com/office/powerpoint/2010/main" val="1966421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BE" dirty="0"/>
              <a:t>Bijlage : </a:t>
            </a:r>
            <a:r>
              <a:rPr lang="nl-BE" dirty="0" err="1"/>
              <a:t>social</a:t>
            </a:r>
            <a:r>
              <a:rPr lang="nl-BE" dirty="0"/>
              <a:t> impact </a:t>
            </a:r>
            <a:r>
              <a:rPr lang="nl-BE" dirty="0" err="1"/>
              <a:t>bonds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79836" y="1246909"/>
            <a:ext cx="10956721" cy="4962698"/>
          </a:xfrm>
        </p:spPr>
        <p:txBody>
          <a:bodyPr>
            <a:noAutofit/>
          </a:bodyPr>
          <a:lstStyle/>
          <a:p>
            <a:r>
              <a:rPr lang="nl-NL" dirty="0"/>
              <a:t>In Vlaanderen : eerste </a:t>
            </a:r>
            <a:r>
              <a:rPr lang="nl-NL" dirty="0" err="1"/>
              <a:t>SIB’s</a:t>
            </a:r>
            <a:r>
              <a:rPr lang="nl-NL" dirty="0"/>
              <a:t> !</a:t>
            </a:r>
          </a:p>
          <a:p>
            <a:r>
              <a:rPr lang="nl-NL" dirty="0"/>
              <a:t>(a)	Overheid: Minister van Welzijn Wouter Beke</a:t>
            </a:r>
          </a:p>
          <a:p>
            <a:r>
              <a:rPr lang="nl-NL" dirty="0"/>
              <a:t>(b)	Externe uitvoerder: Vzw Oranjehuis Kortrijk</a:t>
            </a:r>
          </a:p>
          <a:p>
            <a:r>
              <a:rPr lang="nl-NL" dirty="0"/>
              <a:t>(c)	Financiers: BESIX Foundation, BNP Paribas European </a:t>
            </a:r>
            <a:r>
              <a:rPr lang="nl-NL" dirty="0" err="1"/>
              <a:t>Social</a:t>
            </a:r>
            <a:r>
              <a:rPr lang="nl-NL" dirty="0"/>
              <a:t> Impact  </a:t>
            </a:r>
            <a:r>
              <a:rPr lang="nl-NL" dirty="0" err="1"/>
              <a:t>Bonds</a:t>
            </a:r>
            <a:r>
              <a:rPr lang="nl-NL" dirty="0"/>
              <a:t> Fund, BNP Paribas Fortis en </a:t>
            </a:r>
            <a:r>
              <a:rPr lang="nl-NL" dirty="0" err="1"/>
              <a:t>Labido</a:t>
            </a:r>
            <a:r>
              <a:rPr lang="nl-NL" dirty="0"/>
              <a:t> Invest (BOSS </a:t>
            </a:r>
            <a:r>
              <a:rPr lang="nl-NL" dirty="0" err="1"/>
              <a:t>paints</a:t>
            </a:r>
            <a:r>
              <a:rPr lang="nl-NL" dirty="0"/>
              <a:t>)</a:t>
            </a:r>
          </a:p>
          <a:p>
            <a:r>
              <a:rPr lang="nl-NL" dirty="0"/>
              <a:t>(d)	Onafhankelijke controlerende instantie: KU Leuven, onderzoekscentrum LUCAS</a:t>
            </a:r>
          </a:p>
          <a:p>
            <a:r>
              <a:rPr lang="nl-NL" dirty="0"/>
              <a:t>Verantwoordelijke bank: BNP Paribas Fortis</a:t>
            </a:r>
          </a:p>
          <a:p>
            <a:r>
              <a:rPr lang="nl-NL" dirty="0"/>
              <a:t>Project: “Back on track”, jongeren van 17 tot 25 uit </a:t>
            </a:r>
            <a:br>
              <a:rPr lang="nl-NL" dirty="0"/>
            </a:br>
            <a:r>
              <a:rPr lang="nl-NL" dirty="0"/>
              <a:t>dreigende dakloosheid halen</a:t>
            </a:r>
          </a:p>
          <a:p>
            <a:endParaRPr lang="nl-NL"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6FFEC56F-09D4-5E47-A8E8-D4907256EA20}"/>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14</a:t>
            </a:fld>
            <a:endParaRPr lang="en-US" dirty="0"/>
          </a:p>
        </p:txBody>
      </p:sp>
    </p:spTree>
    <p:extLst>
      <p:ext uri="{BB962C8B-B14F-4D97-AF65-F5344CB8AC3E}">
        <p14:creationId xmlns:p14="http://schemas.microsoft.com/office/powerpoint/2010/main" val="1274323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17DFCECD-EDEF-4C21-99F0-F89EF650E05A}"/>
              </a:ext>
            </a:extLst>
          </p:cNvPr>
          <p:cNvSpPr>
            <a:spLocks noGrp="1"/>
          </p:cNvSpPr>
          <p:nvPr>
            <p:ph idx="1"/>
          </p:nvPr>
        </p:nvSpPr>
        <p:spPr>
          <a:xfrm>
            <a:off x="679837" y="1471447"/>
            <a:ext cx="10874854" cy="4738159"/>
          </a:xfrm>
        </p:spPr>
        <p:txBody>
          <a:bodyPr>
            <a:normAutofit/>
          </a:bodyPr>
          <a:lstStyle/>
          <a:p>
            <a:pPr algn="ctr"/>
            <a:r>
              <a:rPr lang="nl-NL" sz="6000" dirty="0">
                <a:solidFill>
                  <a:srgbClr val="F7A81B"/>
                </a:solidFill>
              </a:rPr>
              <a:t>Zeer hartelijk dank </a:t>
            </a:r>
          </a:p>
          <a:p>
            <a:pPr algn="ctr"/>
            <a:r>
              <a:rPr lang="nl-NL" sz="6000" dirty="0">
                <a:solidFill>
                  <a:srgbClr val="F7A81B"/>
                </a:solidFill>
              </a:rPr>
              <a:t>voor jullie deelname!</a:t>
            </a:r>
            <a:endParaRPr lang="nl-BE" sz="6000" dirty="0">
              <a:solidFill>
                <a:srgbClr val="F7A81B"/>
              </a:solidFill>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0" y="463509"/>
            <a:ext cx="11554689" cy="616227"/>
          </a:xfrm>
        </p:spPr>
        <p:txBody>
          <a:bodyPr>
            <a:normAutofit/>
          </a:bodyPr>
          <a:lstStyle/>
          <a:p>
            <a:r>
              <a:rPr lang="nl-NL" sz="3600" dirty="0"/>
              <a:t>     </a:t>
            </a:r>
            <a:endParaRPr lang="en-BE" sz="36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sp>
        <p:nvSpPr>
          <p:cNvPr id="3" name="Tekstvak 2">
            <a:extLst>
              <a:ext uri="{FF2B5EF4-FFF2-40B4-BE49-F238E27FC236}">
                <a16:creationId xmlns:a16="http://schemas.microsoft.com/office/drawing/2014/main" id="{8021B1A3-9C1D-4B6B-905F-C00D47A4B5C0}"/>
              </a:ext>
            </a:extLst>
          </p:cNvPr>
          <p:cNvSpPr txBox="1"/>
          <p:nvPr/>
        </p:nvSpPr>
        <p:spPr>
          <a:xfrm>
            <a:off x="180348" y="3728258"/>
            <a:ext cx="12192000" cy="1107996"/>
          </a:xfrm>
          <a:prstGeom prst="rect">
            <a:avLst/>
          </a:prstGeom>
          <a:noFill/>
        </p:spPr>
        <p:txBody>
          <a:bodyPr wrap="square" rtlCol="0">
            <a:spAutoFit/>
          </a:bodyPr>
          <a:lstStyle/>
          <a:p>
            <a:pPr algn="ctr"/>
            <a:r>
              <a:rPr lang="nl-NL" sz="6600" b="1" dirty="0">
                <a:solidFill>
                  <a:srgbClr val="F7A81B"/>
                </a:solidFill>
                <a:latin typeface="+mj-lt"/>
              </a:rPr>
              <a:t>https://rotary2130.org/</a:t>
            </a:r>
            <a:endParaRPr lang="nl-BE" sz="6600" b="1" dirty="0">
              <a:solidFill>
                <a:srgbClr val="FFC000"/>
              </a:solidFill>
              <a:latin typeface="+mj-lt"/>
            </a:endParaRPr>
          </a:p>
        </p:txBody>
      </p:sp>
      <p:sp>
        <p:nvSpPr>
          <p:cNvPr id="8" name="Slide Number Placeholder 5">
            <a:extLst>
              <a:ext uri="{FF2B5EF4-FFF2-40B4-BE49-F238E27FC236}">
                <a16:creationId xmlns:a16="http://schemas.microsoft.com/office/drawing/2014/main" id="{C95A2425-1730-884F-9769-A87EF8582644}"/>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15</a:t>
            </a:fld>
            <a:endParaRPr lang="en-US" dirty="0"/>
          </a:p>
        </p:txBody>
      </p:sp>
    </p:spTree>
    <p:extLst>
      <p:ext uri="{BB962C8B-B14F-4D97-AF65-F5344CB8AC3E}">
        <p14:creationId xmlns:p14="http://schemas.microsoft.com/office/powerpoint/2010/main" val="3212241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poseren, staand, mensen&#10;&#10;Automatisch gegenereerde beschrijving">
            <a:extLst>
              <a:ext uri="{FF2B5EF4-FFF2-40B4-BE49-F238E27FC236}">
                <a16:creationId xmlns:a16="http://schemas.microsoft.com/office/drawing/2014/main" id="{C15446D6-7874-44CD-B453-2AE7233D7EA0}"/>
              </a:ext>
            </a:extLst>
          </p:cNvPr>
          <p:cNvPicPr>
            <a:picLocks noChangeAspect="1"/>
          </p:cNvPicPr>
          <p:nvPr/>
        </p:nvPicPr>
        <p:blipFill>
          <a:blip r:embed="rId3"/>
          <a:stretch>
            <a:fillRect/>
          </a:stretch>
        </p:blipFill>
        <p:spPr>
          <a:xfrm>
            <a:off x="2685655" y="1388259"/>
            <a:ext cx="6145052" cy="4771070"/>
          </a:xfrm>
          <a:prstGeom prst="rect">
            <a:avLst/>
          </a:prstGeom>
        </p:spPr>
      </p:pic>
      <p:sp>
        <p:nvSpPr>
          <p:cNvPr id="21" name="Tekstvak 17">
            <a:extLst>
              <a:ext uri="{FF2B5EF4-FFF2-40B4-BE49-F238E27FC236}">
                <a16:creationId xmlns:a16="http://schemas.microsoft.com/office/drawing/2014/main" id="{799F9B60-EFDD-9E42-8257-8969CD890383}"/>
              </a:ext>
            </a:extLst>
          </p:cNvPr>
          <p:cNvSpPr txBox="1"/>
          <p:nvPr/>
        </p:nvSpPr>
        <p:spPr>
          <a:xfrm>
            <a:off x="2685655" y="5839073"/>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00355" y="289815"/>
            <a:ext cx="10874853" cy="616227"/>
          </a:xfrm>
        </p:spPr>
        <p:txBody>
          <a:bodyPr>
            <a:normAutofit/>
          </a:bodyPr>
          <a:lstStyle/>
          <a:p>
            <a:r>
              <a:rPr lang="nl-NL" dirty="0"/>
              <a:t>D</a:t>
            </a:r>
            <a:r>
              <a:rPr lang="nl-BE" dirty="0" err="1"/>
              <a:t>istrictscommissie</a:t>
            </a:r>
            <a:r>
              <a:rPr lang="nl-BE" dirty="0"/>
              <a:t> DaG</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4"/>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5"/>
          <a:stretch>
            <a:fillRect/>
          </a:stretch>
        </p:blipFill>
        <p:spPr>
          <a:xfrm>
            <a:off x="8073004" y="4923973"/>
            <a:ext cx="3938648" cy="1559916"/>
          </a:xfrm>
          <a:prstGeom prst="rect">
            <a:avLst/>
          </a:prstGeom>
        </p:spPr>
      </p:pic>
      <p:sp>
        <p:nvSpPr>
          <p:cNvPr id="22" name="Tekstvak 21">
            <a:extLst>
              <a:ext uri="{FF2B5EF4-FFF2-40B4-BE49-F238E27FC236}">
                <a16:creationId xmlns:a16="http://schemas.microsoft.com/office/drawing/2014/main" id="{0E46BF26-5551-4E21-9486-EBD789735569}"/>
              </a:ext>
            </a:extLst>
          </p:cNvPr>
          <p:cNvSpPr txBox="1"/>
          <p:nvPr/>
        </p:nvSpPr>
        <p:spPr>
          <a:xfrm>
            <a:off x="3190860" y="5814535"/>
            <a:ext cx="1093076" cy="369332"/>
          </a:xfrm>
          <a:prstGeom prst="rect">
            <a:avLst/>
          </a:prstGeom>
          <a:noFill/>
        </p:spPr>
        <p:txBody>
          <a:bodyPr wrap="square" rtlCol="0">
            <a:spAutoFit/>
          </a:bodyPr>
          <a:lstStyle/>
          <a:p>
            <a:r>
              <a:rPr lang="nl-NL" b="1" dirty="0">
                <a:solidFill>
                  <a:schemeClr val="bg1"/>
                </a:solidFill>
              </a:rPr>
              <a:t>Heidi</a:t>
            </a:r>
            <a:endParaRPr lang="nl-BE" b="1" dirty="0">
              <a:solidFill>
                <a:schemeClr val="bg1"/>
              </a:solidFill>
            </a:endParaRPr>
          </a:p>
        </p:txBody>
      </p:sp>
      <p:sp>
        <p:nvSpPr>
          <p:cNvPr id="23" name="Tekstvak 22">
            <a:extLst>
              <a:ext uri="{FF2B5EF4-FFF2-40B4-BE49-F238E27FC236}">
                <a16:creationId xmlns:a16="http://schemas.microsoft.com/office/drawing/2014/main" id="{7BCF40CD-E923-40DB-9B96-3A073E495A42}"/>
              </a:ext>
            </a:extLst>
          </p:cNvPr>
          <p:cNvSpPr txBox="1"/>
          <p:nvPr/>
        </p:nvSpPr>
        <p:spPr>
          <a:xfrm>
            <a:off x="4944706" y="5839073"/>
            <a:ext cx="1093076" cy="369332"/>
          </a:xfrm>
          <a:prstGeom prst="rect">
            <a:avLst/>
          </a:prstGeom>
          <a:noFill/>
        </p:spPr>
        <p:txBody>
          <a:bodyPr wrap="square" rtlCol="0">
            <a:spAutoFit/>
          </a:bodyPr>
          <a:lstStyle/>
          <a:p>
            <a:r>
              <a:rPr lang="nl-NL" b="1" dirty="0">
                <a:solidFill>
                  <a:schemeClr val="bg1"/>
                </a:solidFill>
              </a:rPr>
              <a:t>Koen</a:t>
            </a:r>
            <a:endParaRPr lang="nl-BE" b="1" dirty="0">
              <a:solidFill>
                <a:schemeClr val="bg1"/>
              </a:solidFill>
            </a:endParaRPr>
          </a:p>
        </p:txBody>
      </p:sp>
      <p:sp>
        <p:nvSpPr>
          <p:cNvPr id="24" name="Tekstvak 23">
            <a:extLst>
              <a:ext uri="{FF2B5EF4-FFF2-40B4-BE49-F238E27FC236}">
                <a16:creationId xmlns:a16="http://schemas.microsoft.com/office/drawing/2014/main" id="{6AD2C68C-6835-45DF-95B3-0F24D25BC162}"/>
              </a:ext>
            </a:extLst>
          </p:cNvPr>
          <p:cNvSpPr txBox="1"/>
          <p:nvPr/>
        </p:nvSpPr>
        <p:spPr>
          <a:xfrm>
            <a:off x="6379100" y="5831543"/>
            <a:ext cx="1093076" cy="369332"/>
          </a:xfrm>
          <a:prstGeom prst="rect">
            <a:avLst/>
          </a:prstGeom>
          <a:noFill/>
        </p:spPr>
        <p:txBody>
          <a:bodyPr wrap="square" rtlCol="0">
            <a:spAutoFit/>
          </a:bodyPr>
          <a:lstStyle/>
          <a:p>
            <a:r>
              <a:rPr lang="nl-NL" b="1" dirty="0">
                <a:solidFill>
                  <a:schemeClr val="bg1"/>
                </a:solidFill>
              </a:rPr>
              <a:t>Lydwine</a:t>
            </a:r>
            <a:endParaRPr lang="nl-BE" b="1" dirty="0">
              <a:solidFill>
                <a:schemeClr val="bg1"/>
              </a:solidFill>
            </a:endParaRPr>
          </a:p>
        </p:txBody>
      </p:sp>
      <p:sp>
        <p:nvSpPr>
          <p:cNvPr id="25" name="Tekstvak 24">
            <a:extLst>
              <a:ext uri="{FF2B5EF4-FFF2-40B4-BE49-F238E27FC236}">
                <a16:creationId xmlns:a16="http://schemas.microsoft.com/office/drawing/2014/main" id="{89617D6D-ECE3-44B2-8CC7-BA1DE5E38260}"/>
              </a:ext>
            </a:extLst>
          </p:cNvPr>
          <p:cNvSpPr txBox="1"/>
          <p:nvPr/>
        </p:nvSpPr>
        <p:spPr>
          <a:xfrm>
            <a:off x="7750295" y="5854821"/>
            <a:ext cx="1093076" cy="369332"/>
          </a:xfrm>
          <a:prstGeom prst="rect">
            <a:avLst/>
          </a:prstGeom>
          <a:noFill/>
        </p:spPr>
        <p:txBody>
          <a:bodyPr wrap="square" rtlCol="0">
            <a:spAutoFit/>
          </a:bodyPr>
          <a:lstStyle/>
          <a:p>
            <a:r>
              <a:rPr lang="nl-NL" dirty="0">
                <a:solidFill>
                  <a:schemeClr val="bg1"/>
                </a:solidFill>
              </a:rPr>
              <a:t>Freddy</a:t>
            </a:r>
            <a:endParaRPr lang="nl-BE" dirty="0">
              <a:solidFill>
                <a:schemeClr val="bg1"/>
              </a:solidFill>
            </a:endParaRPr>
          </a:p>
        </p:txBody>
      </p:sp>
      <p:sp>
        <p:nvSpPr>
          <p:cNvPr id="18" name="Tekstvak 17">
            <a:extLst>
              <a:ext uri="{FF2B5EF4-FFF2-40B4-BE49-F238E27FC236}">
                <a16:creationId xmlns:a16="http://schemas.microsoft.com/office/drawing/2014/main" id="{7CD899B8-50B5-4644-92DA-B070FDA36964}"/>
              </a:ext>
            </a:extLst>
          </p:cNvPr>
          <p:cNvSpPr txBox="1"/>
          <p:nvPr/>
        </p:nvSpPr>
        <p:spPr>
          <a:xfrm>
            <a:off x="2685656" y="1040052"/>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19" name="Tekstvak 18">
            <a:extLst>
              <a:ext uri="{FF2B5EF4-FFF2-40B4-BE49-F238E27FC236}">
                <a16:creationId xmlns:a16="http://schemas.microsoft.com/office/drawing/2014/main" id="{86727A5B-F670-4A60-888B-E335FED4BBBD}"/>
              </a:ext>
            </a:extLst>
          </p:cNvPr>
          <p:cNvSpPr txBox="1"/>
          <p:nvPr/>
        </p:nvSpPr>
        <p:spPr>
          <a:xfrm>
            <a:off x="3094437" y="1018927"/>
            <a:ext cx="1093076" cy="369332"/>
          </a:xfrm>
          <a:prstGeom prst="rect">
            <a:avLst/>
          </a:prstGeom>
          <a:noFill/>
        </p:spPr>
        <p:txBody>
          <a:bodyPr wrap="square" rtlCol="0">
            <a:spAutoFit/>
          </a:bodyPr>
          <a:lstStyle/>
          <a:p>
            <a:r>
              <a:rPr lang="nl-NL" b="1" dirty="0">
                <a:solidFill>
                  <a:schemeClr val="bg1"/>
                </a:solidFill>
              </a:rPr>
              <a:t>Christian</a:t>
            </a:r>
            <a:endParaRPr lang="nl-BE" b="1" dirty="0">
              <a:solidFill>
                <a:schemeClr val="bg1"/>
              </a:solidFill>
            </a:endParaRPr>
          </a:p>
        </p:txBody>
      </p:sp>
      <p:sp>
        <p:nvSpPr>
          <p:cNvPr id="20" name="Tekstvak 19">
            <a:extLst>
              <a:ext uri="{FF2B5EF4-FFF2-40B4-BE49-F238E27FC236}">
                <a16:creationId xmlns:a16="http://schemas.microsoft.com/office/drawing/2014/main" id="{953C87BD-6069-4FE8-A79A-18342A2F4F13}"/>
              </a:ext>
            </a:extLst>
          </p:cNvPr>
          <p:cNvSpPr txBox="1"/>
          <p:nvPr/>
        </p:nvSpPr>
        <p:spPr>
          <a:xfrm>
            <a:off x="4283936" y="1029859"/>
            <a:ext cx="1093076" cy="369332"/>
          </a:xfrm>
          <a:prstGeom prst="rect">
            <a:avLst/>
          </a:prstGeom>
          <a:noFill/>
        </p:spPr>
        <p:txBody>
          <a:bodyPr wrap="square" rtlCol="0">
            <a:spAutoFit/>
          </a:bodyPr>
          <a:lstStyle/>
          <a:p>
            <a:r>
              <a:rPr lang="nl-NL" b="1" dirty="0">
                <a:solidFill>
                  <a:schemeClr val="bg1"/>
                </a:solidFill>
              </a:rPr>
              <a:t>Vincent</a:t>
            </a:r>
            <a:endParaRPr lang="nl-BE" b="1" dirty="0">
              <a:solidFill>
                <a:schemeClr val="bg1"/>
              </a:solidFill>
            </a:endParaRPr>
          </a:p>
        </p:txBody>
      </p:sp>
      <p:sp>
        <p:nvSpPr>
          <p:cNvPr id="29" name="Tekstvak 28">
            <a:extLst>
              <a:ext uri="{FF2B5EF4-FFF2-40B4-BE49-F238E27FC236}">
                <a16:creationId xmlns:a16="http://schemas.microsoft.com/office/drawing/2014/main" id="{EE185AC4-0473-4C23-BD57-6BBDC393A91C}"/>
              </a:ext>
            </a:extLst>
          </p:cNvPr>
          <p:cNvSpPr txBox="1"/>
          <p:nvPr/>
        </p:nvSpPr>
        <p:spPr>
          <a:xfrm>
            <a:off x="5491244" y="1034252"/>
            <a:ext cx="1369814" cy="369332"/>
          </a:xfrm>
          <a:prstGeom prst="rect">
            <a:avLst/>
          </a:prstGeom>
          <a:noFill/>
        </p:spPr>
        <p:txBody>
          <a:bodyPr wrap="square" rtlCol="0">
            <a:spAutoFit/>
          </a:bodyPr>
          <a:lstStyle/>
          <a:p>
            <a:r>
              <a:rPr lang="nl-NL" b="1" dirty="0">
                <a:solidFill>
                  <a:schemeClr val="bg1"/>
                </a:solidFill>
              </a:rPr>
              <a:t>Dominiek</a:t>
            </a:r>
            <a:endParaRPr lang="nl-BE" b="1" dirty="0">
              <a:solidFill>
                <a:schemeClr val="bg1"/>
              </a:solidFill>
            </a:endParaRPr>
          </a:p>
        </p:txBody>
      </p:sp>
      <p:sp>
        <p:nvSpPr>
          <p:cNvPr id="30" name="Tekstvak 29">
            <a:extLst>
              <a:ext uri="{FF2B5EF4-FFF2-40B4-BE49-F238E27FC236}">
                <a16:creationId xmlns:a16="http://schemas.microsoft.com/office/drawing/2014/main" id="{90D87D87-19C5-4922-A1EB-CF902125961B}"/>
              </a:ext>
            </a:extLst>
          </p:cNvPr>
          <p:cNvSpPr txBox="1"/>
          <p:nvPr/>
        </p:nvSpPr>
        <p:spPr>
          <a:xfrm>
            <a:off x="6758792" y="1043203"/>
            <a:ext cx="954404" cy="369332"/>
          </a:xfrm>
          <a:prstGeom prst="rect">
            <a:avLst/>
          </a:prstGeom>
          <a:noFill/>
        </p:spPr>
        <p:txBody>
          <a:bodyPr wrap="square" rtlCol="0">
            <a:spAutoFit/>
          </a:bodyPr>
          <a:lstStyle/>
          <a:p>
            <a:r>
              <a:rPr lang="nl-NL" b="1" dirty="0">
                <a:solidFill>
                  <a:schemeClr val="bg1"/>
                </a:solidFill>
              </a:rPr>
              <a:t>Claude</a:t>
            </a:r>
            <a:endParaRPr lang="nl-BE" b="1" dirty="0">
              <a:solidFill>
                <a:schemeClr val="bg1"/>
              </a:solidFill>
            </a:endParaRPr>
          </a:p>
        </p:txBody>
      </p:sp>
      <p:sp>
        <p:nvSpPr>
          <p:cNvPr id="31" name="Tekstvak 30">
            <a:extLst>
              <a:ext uri="{FF2B5EF4-FFF2-40B4-BE49-F238E27FC236}">
                <a16:creationId xmlns:a16="http://schemas.microsoft.com/office/drawing/2014/main" id="{1D6C2664-025B-4ED0-91AF-A1658D19581E}"/>
              </a:ext>
            </a:extLst>
          </p:cNvPr>
          <p:cNvSpPr txBox="1"/>
          <p:nvPr/>
        </p:nvSpPr>
        <p:spPr>
          <a:xfrm>
            <a:off x="7773350" y="1034675"/>
            <a:ext cx="1093076" cy="369332"/>
          </a:xfrm>
          <a:prstGeom prst="rect">
            <a:avLst/>
          </a:prstGeom>
          <a:noFill/>
        </p:spPr>
        <p:txBody>
          <a:bodyPr wrap="square" rtlCol="0">
            <a:spAutoFit/>
          </a:bodyPr>
          <a:lstStyle/>
          <a:p>
            <a:r>
              <a:rPr lang="nl-NL" b="1" dirty="0">
                <a:solidFill>
                  <a:schemeClr val="bg1"/>
                </a:solidFill>
              </a:rPr>
              <a:t>Paul</a:t>
            </a:r>
            <a:endParaRPr lang="nl-BE" b="1" dirty="0">
              <a:solidFill>
                <a:schemeClr val="bg1"/>
              </a:solidFill>
            </a:endParaRPr>
          </a:p>
        </p:txBody>
      </p:sp>
      <p:sp>
        <p:nvSpPr>
          <p:cNvPr id="17" name="Slide Number Placeholder 5">
            <a:extLst>
              <a:ext uri="{FF2B5EF4-FFF2-40B4-BE49-F238E27FC236}">
                <a16:creationId xmlns:a16="http://schemas.microsoft.com/office/drawing/2014/main" id="{B605485C-BE71-9240-8543-BF2CA19FE9B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a:t>
            </a:fld>
            <a:endParaRPr lang="en-US" dirty="0"/>
          </a:p>
        </p:txBody>
      </p:sp>
    </p:spTree>
    <p:extLst>
      <p:ext uri="{BB962C8B-B14F-4D97-AF65-F5344CB8AC3E}">
        <p14:creationId xmlns:p14="http://schemas.microsoft.com/office/powerpoint/2010/main" val="1930515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p:txBody>
          <a:bodyPr>
            <a:normAutofit/>
          </a:bodyPr>
          <a:lstStyle/>
          <a:p>
            <a:r>
              <a:rPr lang="nl-BE" dirty="0"/>
              <a:t>Sociale clubwerking </a:t>
            </a:r>
            <a:br>
              <a:rPr lang="nl-BE" dirty="0"/>
            </a:br>
            <a:r>
              <a:rPr lang="nl-BE" dirty="0"/>
              <a:t>met impact</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p:txBody>
          <a:bodyPr>
            <a:noAutofit/>
          </a:bodyPr>
          <a:lstStyle/>
          <a:p>
            <a:r>
              <a:rPr lang="nl-BE" dirty="0"/>
              <a:t>Dominiek Callewier</a:t>
            </a:r>
          </a:p>
          <a:p>
            <a:r>
              <a:rPr lang="nl-BE" dirty="0"/>
              <a:t>Rotary </a:t>
            </a:r>
            <a:r>
              <a:rPr lang="nl-BE" dirty="0" err="1"/>
              <a:t>KortrijK-Groeninghe</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F026A4D8-7270-FD44-8A48-775398355829}"/>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a:t>
            </a:fld>
            <a:endParaRPr lang="en-US" dirty="0"/>
          </a:p>
        </p:txBody>
      </p:sp>
    </p:spTree>
    <p:extLst>
      <p:ext uri="{BB962C8B-B14F-4D97-AF65-F5344CB8AC3E}">
        <p14:creationId xmlns:p14="http://schemas.microsoft.com/office/powerpoint/2010/main" val="3113108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79838" y="457894"/>
            <a:ext cx="10874853" cy="616227"/>
          </a:xfrm>
        </p:spPr>
        <p:txBody>
          <a:bodyPr>
            <a:normAutofit/>
          </a:bodyPr>
          <a:lstStyle/>
          <a:p>
            <a:r>
              <a:rPr lang="nl-BE" dirty="0"/>
              <a:t>Uitgangspunten</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nl-NL" dirty="0"/>
              <a:t>Middelen sociale werking zo effectief mogelijk besteden/investeren</a:t>
            </a:r>
          </a:p>
          <a:p>
            <a:r>
              <a:rPr lang="nl-BE" dirty="0"/>
              <a:t>Sinds enkele jaren commissie DAG (vroeger bestuur en/of voorzitter)</a:t>
            </a:r>
          </a:p>
          <a:p>
            <a:endParaRPr lang="nl-BE" dirty="0"/>
          </a:p>
          <a:p>
            <a:r>
              <a:rPr lang="nl-BE" dirty="0"/>
              <a:t>Evenwel significante ‘slapende’ reserve opgebouwd die verder groeit</a:t>
            </a:r>
          </a:p>
          <a:p>
            <a:endParaRPr lang="nl-BE" dirty="0"/>
          </a:p>
          <a:p>
            <a:r>
              <a:rPr lang="nl-BE" dirty="0"/>
              <a:t>Opdracht </a:t>
            </a:r>
            <a:r>
              <a:rPr lang="nl-BE" dirty="0" err="1"/>
              <a:t>staten-generaal</a:t>
            </a:r>
            <a:r>
              <a:rPr lang="nl-BE" dirty="0"/>
              <a:t> 2019-2020 </a:t>
            </a:r>
          </a:p>
          <a:p>
            <a:pPr lvl="1"/>
            <a:r>
              <a:rPr lang="nl-BE" dirty="0"/>
              <a:t>‘</a:t>
            </a:r>
            <a:r>
              <a:rPr lang="nl-BE" dirty="0" err="1"/>
              <a:t>governance</a:t>
            </a:r>
            <a:r>
              <a:rPr lang="nl-BE" dirty="0"/>
              <a:t>’ bekijken </a:t>
            </a:r>
          </a:p>
          <a:p>
            <a:pPr lvl="1"/>
            <a:r>
              <a:rPr lang="nl-BE" dirty="0"/>
              <a:t>mogelijkheden om duurzaam impact te creëren met reserve onder motto goed investeren (niet besteden) </a:t>
            </a:r>
          </a:p>
          <a:p>
            <a:pPr lvl="1"/>
            <a:r>
              <a:rPr lang="nl-BE" dirty="0"/>
              <a:t>Draagvlak creëren binnen bestuur en club</a:t>
            </a:r>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9D22148D-A30A-1547-8C90-555F6A85733A}"/>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a:t>
            </a:fld>
            <a:endParaRPr lang="en-US" dirty="0"/>
          </a:p>
        </p:txBody>
      </p:sp>
    </p:spTree>
    <p:extLst>
      <p:ext uri="{BB962C8B-B14F-4D97-AF65-F5344CB8AC3E}">
        <p14:creationId xmlns:p14="http://schemas.microsoft.com/office/powerpoint/2010/main" val="2129837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761704" y="594221"/>
            <a:ext cx="10874853" cy="1305375"/>
          </a:xfrm>
        </p:spPr>
        <p:txBody>
          <a:bodyPr>
            <a:normAutofit fontScale="90000"/>
          </a:bodyPr>
          <a:lstStyle/>
          <a:p>
            <a:r>
              <a:rPr lang="nl-BE" dirty="0"/>
              <a:t>Principes</a:t>
            </a:r>
            <a:br>
              <a:rPr lang="nl-BE" dirty="0"/>
            </a:br>
            <a:r>
              <a:rPr lang="nl-NL" dirty="0"/>
              <a:t>Afsprakenkader besteding / investering middelen</a:t>
            </a:r>
            <a:br>
              <a:rPr lang="nl-NL" dirty="0"/>
            </a:br>
            <a:br>
              <a:rPr lang="nl-BE" dirty="0"/>
            </a:b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r>
              <a:rPr lang="nl-BE" dirty="0"/>
              <a:t>Afsprakenkader moet toelaten</a:t>
            </a:r>
          </a:p>
          <a:p>
            <a:pPr lvl="1"/>
            <a:r>
              <a:rPr lang="nl-NL" dirty="0"/>
              <a:t>een heldere opdeling te hanteren in types projecten die we steunen</a:t>
            </a:r>
          </a:p>
          <a:p>
            <a:pPr lvl="1"/>
            <a:r>
              <a:rPr lang="nl-NL" dirty="0"/>
              <a:t>de beslissingsbevoegdheid voor elk van deze types te expliciteren</a:t>
            </a:r>
          </a:p>
          <a:p>
            <a:pPr lvl="1"/>
            <a:r>
              <a:rPr lang="nl-NL" dirty="0"/>
              <a:t>ook op langere termijn steun te verlenen aan impactvolle initiatieven</a:t>
            </a:r>
          </a:p>
          <a:p>
            <a:pPr lvl="1"/>
            <a:r>
              <a:rPr lang="nl-NL" dirty="0"/>
              <a:t>daarbij ook een deel van onze reserves op een doordachte manier ter beschikking te stellen</a:t>
            </a:r>
          </a:p>
          <a:p>
            <a:pPr lvl="1"/>
            <a:r>
              <a:rPr lang="nl-NL" dirty="0"/>
              <a:t>het maatschappelijk impact van onze club te verhogen, idealiter ook gekoppeld aan het stimuleren van ondernemerschap bij de initiatieven die we steunen en een hogere betrokkenheid van onze leden bij het realiseren van deze initiatieven.</a:t>
            </a:r>
          </a:p>
          <a:p>
            <a:pPr lvl="1"/>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6AA6C560-4FAA-3B4F-A3D6-4BFCA0050B86}"/>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a:t>
            </a:fld>
            <a:endParaRPr lang="en-US" dirty="0"/>
          </a:p>
        </p:txBody>
      </p:sp>
    </p:spTree>
    <p:extLst>
      <p:ext uri="{BB962C8B-B14F-4D97-AF65-F5344CB8AC3E}">
        <p14:creationId xmlns:p14="http://schemas.microsoft.com/office/powerpoint/2010/main" val="1812078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fontScale="90000"/>
          </a:bodyPr>
          <a:lstStyle/>
          <a:p>
            <a:r>
              <a:rPr lang="nl-BE" dirty="0"/>
              <a:t>Principes</a:t>
            </a:r>
            <a:br>
              <a:rPr lang="nl-BE" dirty="0"/>
            </a:br>
            <a:r>
              <a:rPr lang="nl-BE" dirty="0"/>
              <a:t>Engagement – “tijd” investeren</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79836" y="1129028"/>
            <a:ext cx="10874854" cy="4962698"/>
          </a:xfrm>
        </p:spPr>
        <p:txBody>
          <a:bodyPr>
            <a:noAutofit/>
          </a:bodyPr>
          <a:lstStyle/>
          <a:p>
            <a:endParaRPr lang="nl-NL" dirty="0"/>
          </a:p>
          <a:p>
            <a:r>
              <a:rPr lang="nl-NL" dirty="0"/>
              <a:t>Het engagement van onze club beperkt zich idealiter niet tot een investering in louter financiële termen. </a:t>
            </a:r>
          </a:p>
          <a:p>
            <a:r>
              <a:rPr lang="nl-NL" dirty="0"/>
              <a:t>Door </a:t>
            </a:r>
            <a:r>
              <a:rPr lang="nl-NL" b="1" dirty="0"/>
              <a:t>eigen inzet </a:t>
            </a:r>
            <a:r>
              <a:rPr lang="nl-NL" dirty="0"/>
              <a:t>kunnen we ook in natura actief bijdragen tot het welslagen van de projecten die we steunen. </a:t>
            </a:r>
          </a:p>
          <a:p>
            <a:r>
              <a:rPr lang="nl-NL" dirty="0"/>
              <a:t>Elke club verenigt immers een waaier aan competenties en talenten in de meest diverse domeinen gaande van het juridische en notariële over het bedrijfseconomische en fiscale tot het technologische en operationele. </a:t>
            </a:r>
          </a:p>
          <a:p>
            <a:r>
              <a:rPr lang="nl-NL" dirty="0"/>
              <a:t>Op die manier geven we aan “Rotary in action” een krachtige invulling die voor vele projecten – zeker de meest impactvolle – echt het              verschil kan maken.</a:t>
            </a:r>
            <a:endParaRPr lang="fr-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2354587A-40C3-5D41-8265-1DB1A2DCF637}"/>
              </a:ext>
            </a:extLst>
          </p:cNvPr>
          <p:cNvSpPr>
            <a:spLocks noGrp="1"/>
          </p:cNvSpPr>
          <p:nvPr>
            <p:ph type="sldNum" sz="quarter" idx="12"/>
          </p:nvPr>
        </p:nvSpPr>
        <p:spPr>
          <a:xfrm>
            <a:off x="10787109" y="6428157"/>
            <a:ext cx="1312025" cy="365125"/>
          </a:xfrm>
        </p:spPr>
        <p:txBody>
          <a:bodyPr/>
          <a:lstStyle/>
          <a:p>
            <a:fld id="{6113E31D-E2AB-40D1-8B51-AFA5AFEF393A}" type="slidenum">
              <a:rPr lang="en-US" dirty="0"/>
              <a:t>6</a:t>
            </a:fld>
            <a:endParaRPr lang="en-US" dirty="0"/>
          </a:p>
        </p:txBody>
      </p:sp>
    </p:spTree>
    <p:extLst>
      <p:ext uri="{BB962C8B-B14F-4D97-AF65-F5344CB8AC3E}">
        <p14:creationId xmlns:p14="http://schemas.microsoft.com/office/powerpoint/2010/main" val="4283616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fontScale="90000"/>
          </a:bodyPr>
          <a:lstStyle/>
          <a:p>
            <a:r>
              <a:rPr lang="nl-BE" dirty="0"/>
              <a:t>Welke projecten ?</a:t>
            </a:r>
            <a:br>
              <a:rPr lang="nl-BE" dirty="0"/>
            </a:br>
            <a:r>
              <a:rPr lang="nl-NL" dirty="0"/>
              <a:t>Het “kwadrant”: 4 types projecten</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graphicFrame>
        <p:nvGraphicFramePr>
          <p:cNvPr id="9" name="Tabel 9">
            <a:extLst>
              <a:ext uri="{FF2B5EF4-FFF2-40B4-BE49-F238E27FC236}">
                <a16:creationId xmlns:a16="http://schemas.microsoft.com/office/drawing/2014/main" id="{5702373A-8AA2-47A1-BDE5-64C98B990540}"/>
              </a:ext>
            </a:extLst>
          </p:cNvPr>
          <p:cNvGraphicFramePr>
            <a:graphicFrameLocks noGrp="1"/>
          </p:cNvGraphicFramePr>
          <p:nvPr>
            <p:ph idx="1"/>
          </p:nvPr>
        </p:nvGraphicFramePr>
        <p:xfrm>
          <a:off x="658019" y="1946578"/>
          <a:ext cx="10875962" cy="3291840"/>
        </p:xfrm>
        <a:graphic>
          <a:graphicData uri="http://schemas.openxmlformats.org/drawingml/2006/table">
            <a:tbl>
              <a:tblPr firstRow="1" bandRow="1">
                <a:tableStyleId>{5C22544A-7EE6-4342-B048-85BDC9FD1C3A}</a:tableStyleId>
              </a:tblPr>
              <a:tblGrid>
                <a:gridCol w="5437981">
                  <a:extLst>
                    <a:ext uri="{9D8B030D-6E8A-4147-A177-3AD203B41FA5}">
                      <a16:colId xmlns:a16="http://schemas.microsoft.com/office/drawing/2014/main" val="3074809240"/>
                    </a:ext>
                  </a:extLst>
                </a:gridCol>
                <a:gridCol w="5437981">
                  <a:extLst>
                    <a:ext uri="{9D8B030D-6E8A-4147-A177-3AD203B41FA5}">
                      <a16:colId xmlns:a16="http://schemas.microsoft.com/office/drawing/2014/main" val="469229248"/>
                    </a:ext>
                  </a:extLst>
                </a:gridCol>
              </a:tblGrid>
              <a:tr h="370840">
                <a:tc>
                  <a:txBody>
                    <a:bodyPr/>
                    <a:lstStyle/>
                    <a:p>
                      <a:pPr marL="0" lvl="0" indent="0" algn="ctr">
                        <a:lnSpc>
                          <a:spcPct val="100000"/>
                        </a:lnSpc>
                        <a:spcAft>
                          <a:spcPts val="0"/>
                        </a:spcAft>
                        <a:buFont typeface="+mj-lt"/>
                        <a:buNone/>
                      </a:pPr>
                      <a:r>
                        <a:rPr lang="nl-BE" sz="5400" b="0" dirty="0">
                          <a:solidFill>
                            <a:srgbClr val="294392"/>
                          </a:solidFill>
                          <a:effectLst/>
                          <a:latin typeface="+mn-lt"/>
                          <a:ea typeface="Calibri" panose="020F0502020204030204" pitchFamily="34" charset="0"/>
                          <a:cs typeface="Times New Roman" panose="02020603050405020304" pitchFamily="18" charset="0"/>
                        </a:rPr>
                        <a:t>I Rotary </a:t>
                      </a:r>
                      <a:br>
                        <a:rPr lang="nl-BE" sz="5400" b="0" dirty="0">
                          <a:solidFill>
                            <a:srgbClr val="294392"/>
                          </a:solidFill>
                          <a:effectLst/>
                          <a:latin typeface="+mn-lt"/>
                          <a:ea typeface="Calibri" panose="020F0502020204030204" pitchFamily="34" charset="0"/>
                          <a:cs typeface="Times New Roman" panose="02020603050405020304" pitchFamily="18" charset="0"/>
                        </a:rPr>
                      </a:br>
                      <a:r>
                        <a:rPr lang="nl-BE" sz="5400" b="0" dirty="0">
                          <a:solidFill>
                            <a:srgbClr val="294392"/>
                          </a:solidFill>
                          <a:effectLst/>
                          <a:latin typeface="+mn-lt"/>
                          <a:ea typeface="Calibri" panose="020F0502020204030204" pitchFamily="34" charset="0"/>
                          <a:cs typeface="Times New Roman" panose="02020603050405020304" pitchFamily="18" charset="0"/>
                        </a:rPr>
                        <a:t>projects</a:t>
                      </a:r>
                      <a:endParaRPr lang="en-BE" sz="4800" b="0" dirty="0">
                        <a:solidFill>
                          <a:srgbClr val="294392"/>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lvl="0" indent="0" algn="ctr">
                        <a:lnSpc>
                          <a:spcPct val="100000"/>
                        </a:lnSpc>
                        <a:spcAft>
                          <a:spcPts val="0"/>
                        </a:spcAft>
                        <a:buFont typeface="+mj-lt"/>
                        <a:buNone/>
                      </a:pPr>
                      <a:r>
                        <a:rPr lang="nl-BE" sz="5400" b="0" dirty="0">
                          <a:solidFill>
                            <a:srgbClr val="294392"/>
                          </a:solidFill>
                          <a:effectLst/>
                          <a:latin typeface="+mn-lt"/>
                          <a:ea typeface="Calibri" panose="020F0502020204030204" pitchFamily="34" charset="0"/>
                          <a:cs typeface="Times New Roman" panose="02020603050405020304" pitchFamily="18" charset="0"/>
                        </a:rPr>
                        <a:t>II Club </a:t>
                      </a:r>
                      <a:br>
                        <a:rPr lang="nl-BE" sz="5400" b="0" dirty="0">
                          <a:solidFill>
                            <a:srgbClr val="294392"/>
                          </a:solidFill>
                          <a:effectLst/>
                          <a:latin typeface="+mn-lt"/>
                          <a:ea typeface="Calibri" panose="020F0502020204030204" pitchFamily="34" charset="0"/>
                          <a:cs typeface="Times New Roman" panose="02020603050405020304" pitchFamily="18" charset="0"/>
                        </a:rPr>
                      </a:br>
                      <a:r>
                        <a:rPr lang="nl-BE" sz="5400" b="0" dirty="0">
                          <a:solidFill>
                            <a:srgbClr val="294392"/>
                          </a:solidFill>
                          <a:effectLst/>
                          <a:latin typeface="+mn-lt"/>
                          <a:ea typeface="Calibri" panose="020F0502020204030204" pitchFamily="34" charset="0"/>
                          <a:cs typeface="Times New Roman" panose="02020603050405020304" pitchFamily="18" charset="0"/>
                        </a:rPr>
                        <a:t>Projects</a:t>
                      </a:r>
                      <a:endParaRPr lang="en-BE" sz="4800" b="0" dirty="0">
                        <a:solidFill>
                          <a:srgbClr val="294392"/>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4248234455"/>
                  </a:ext>
                </a:extLst>
              </a:tr>
              <a:tr h="370840">
                <a:tc>
                  <a:txBody>
                    <a:bodyPr/>
                    <a:lstStyle/>
                    <a:p>
                      <a:pPr marL="0" lvl="0" indent="0" algn="ctr">
                        <a:lnSpc>
                          <a:spcPct val="100000"/>
                        </a:lnSpc>
                        <a:spcAft>
                          <a:spcPts val="0"/>
                        </a:spcAft>
                        <a:buFont typeface="+mj-lt"/>
                        <a:buNone/>
                      </a:pPr>
                      <a:r>
                        <a:rPr lang="nl-BE" sz="5400" b="0" dirty="0">
                          <a:solidFill>
                            <a:srgbClr val="294392"/>
                          </a:solidFill>
                          <a:effectLst/>
                          <a:latin typeface="+mn-lt"/>
                          <a:ea typeface="Calibri" panose="020F0502020204030204" pitchFamily="34" charset="0"/>
                          <a:cs typeface="Times New Roman" panose="02020603050405020304" pitchFamily="18" charset="0"/>
                        </a:rPr>
                        <a:t>III </a:t>
                      </a:r>
                      <a:r>
                        <a:rPr lang="nl-BE" sz="5400" b="0" dirty="0" err="1">
                          <a:solidFill>
                            <a:srgbClr val="294392"/>
                          </a:solidFill>
                          <a:effectLst/>
                          <a:latin typeface="+mn-lt"/>
                          <a:ea typeface="Calibri" panose="020F0502020204030204" pitchFamily="34" charset="0"/>
                          <a:cs typeface="Times New Roman" panose="02020603050405020304" pitchFamily="18" charset="0"/>
                        </a:rPr>
                        <a:t>Presidential</a:t>
                      </a:r>
                      <a:r>
                        <a:rPr lang="nl-BE" sz="5400" b="0" dirty="0">
                          <a:solidFill>
                            <a:srgbClr val="294392"/>
                          </a:solidFill>
                          <a:effectLst/>
                          <a:latin typeface="+mn-lt"/>
                          <a:ea typeface="Calibri" panose="020F0502020204030204" pitchFamily="34" charset="0"/>
                          <a:cs typeface="Times New Roman" panose="02020603050405020304" pitchFamily="18" charset="0"/>
                        </a:rPr>
                        <a:t> Projects</a:t>
                      </a:r>
                      <a:endParaRPr lang="en-BE" sz="4800" b="0" dirty="0">
                        <a:solidFill>
                          <a:srgbClr val="294392"/>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lvl="0" indent="0" algn="ctr">
                        <a:lnSpc>
                          <a:spcPct val="100000"/>
                        </a:lnSpc>
                        <a:spcAft>
                          <a:spcPts val="0"/>
                        </a:spcAft>
                        <a:buFont typeface="+mj-lt"/>
                        <a:buNone/>
                      </a:pPr>
                      <a:r>
                        <a:rPr lang="nl-BE" sz="5400" b="0" dirty="0">
                          <a:solidFill>
                            <a:srgbClr val="294392"/>
                          </a:solidFill>
                          <a:effectLst/>
                          <a:latin typeface="+mn-lt"/>
                          <a:ea typeface="Calibri" panose="020F0502020204030204" pitchFamily="34" charset="0"/>
                          <a:cs typeface="Times New Roman" panose="02020603050405020304" pitchFamily="18" charset="0"/>
                        </a:rPr>
                        <a:t>IV </a:t>
                      </a:r>
                      <a:r>
                        <a:rPr lang="nl-BE" sz="5400" b="0" dirty="0" err="1">
                          <a:solidFill>
                            <a:srgbClr val="294392"/>
                          </a:solidFill>
                          <a:effectLst/>
                          <a:latin typeface="+mn-lt"/>
                          <a:ea typeface="Calibri" panose="020F0502020204030204" pitchFamily="34" charset="0"/>
                          <a:cs typeface="Times New Roman" panose="02020603050405020304" pitchFamily="18" charset="0"/>
                        </a:rPr>
                        <a:t>Social</a:t>
                      </a:r>
                      <a:r>
                        <a:rPr lang="nl-BE" sz="5400" b="0" dirty="0">
                          <a:solidFill>
                            <a:srgbClr val="294392"/>
                          </a:solidFill>
                          <a:effectLst/>
                          <a:latin typeface="+mn-lt"/>
                          <a:ea typeface="Calibri" panose="020F0502020204030204" pitchFamily="34" charset="0"/>
                          <a:cs typeface="Times New Roman" panose="02020603050405020304" pitchFamily="18" charset="0"/>
                        </a:rPr>
                        <a:t> Impact Projects</a:t>
                      </a:r>
                      <a:endParaRPr lang="en-BE" sz="4800" b="0" dirty="0">
                        <a:solidFill>
                          <a:srgbClr val="294392"/>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209167449"/>
                  </a:ext>
                </a:extLst>
              </a:tr>
            </a:tbl>
          </a:graphicData>
        </a:graphic>
      </p:graphicFrame>
      <p:sp>
        <p:nvSpPr>
          <p:cNvPr id="8" name="Slide Number Placeholder 5">
            <a:extLst>
              <a:ext uri="{FF2B5EF4-FFF2-40B4-BE49-F238E27FC236}">
                <a16:creationId xmlns:a16="http://schemas.microsoft.com/office/drawing/2014/main" id="{AE7D21FE-EFB6-B043-8300-66632B4A929F}"/>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7</a:t>
            </a:fld>
            <a:endParaRPr lang="en-US" dirty="0"/>
          </a:p>
        </p:txBody>
      </p:sp>
    </p:spTree>
    <p:extLst>
      <p:ext uri="{BB962C8B-B14F-4D97-AF65-F5344CB8AC3E}">
        <p14:creationId xmlns:p14="http://schemas.microsoft.com/office/powerpoint/2010/main" val="1814881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t>I.	Rotary Projects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fr-BE" dirty="0" err="1"/>
              <a:t>Kenmerken</a:t>
            </a:r>
            <a:endParaRPr lang="nl-NL" dirty="0"/>
          </a:p>
          <a:p>
            <a:r>
              <a:rPr lang="nl-NL" dirty="0"/>
              <a:t>(a)	verplichte projecten</a:t>
            </a:r>
          </a:p>
          <a:p>
            <a:r>
              <a:rPr lang="nl-NL" dirty="0"/>
              <a:t>(b)	jaarlijkse bijdragen</a:t>
            </a:r>
          </a:p>
          <a:p>
            <a:r>
              <a:rPr lang="nl-NL" dirty="0"/>
              <a:t>(c)	aan projecten van Rotary</a:t>
            </a:r>
          </a:p>
          <a:p>
            <a:endParaRPr lang="nl-NL" sz="300" dirty="0"/>
          </a:p>
          <a:p>
            <a:r>
              <a:rPr lang="nl-NL" dirty="0" err="1"/>
              <a:t>Governance</a:t>
            </a:r>
            <a:r>
              <a:rPr lang="nl-NL" dirty="0"/>
              <a:t> : beslissing van het bestuur</a:t>
            </a:r>
          </a:p>
          <a:p>
            <a:endParaRPr lang="nl-NL" sz="800" dirty="0"/>
          </a:p>
          <a:p>
            <a:r>
              <a:rPr lang="nl-NL" dirty="0"/>
              <a:t>Voorbeelden </a:t>
            </a:r>
          </a:p>
          <a:p>
            <a:pPr lvl="1"/>
            <a:r>
              <a:rPr lang="nl-NL" dirty="0"/>
              <a:t>Polio Plus</a:t>
            </a:r>
          </a:p>
          <a:p>
            <a:pPr lvl="1"/>
            <a:r>
              <a:rPr lang="nl-NL" dirty="0"/>
              <a:t>Ziekenhuizen zonder Grenzen </a:t>
            </a:r>
          </a:p>
          <a:p>
            <a:pPr lvl="1"/>
            <a:r>
              <a:rPr lang="nl-NL" dirty="0"/>
              <a:t>bijdrage tot Rotary Foundation</a:t>
            </a:r>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pic>
        <p:nvPicPr>
          <p:cNvPr id="5" name="Afbeelding 4">
            <a:extLst>
              <a:ext uri="{FF2B5EF4-FFF2-40B4-BE49-F238E27FC236}">
                <a16:creationId xmlns:a16="http://schemas.microsoft.com/office/drawing/2014/main" id="{1254A9ED-2052-4371-A324-AEC497B85C12}"/>
              </a:ext>
            </a:extLst>
          </p:cNvPr>
          <p:cNvPicPr>
            <a:picLocks noChangeAspect="1"/>
          </p:cNvPicPr>
          <p:nvPr/>
        </p:nvPicPr>
        <p:blipFill>
          <a:blip r:embed="rId5"/>
          <a:stretch>
            <a:fillRect/>
          </a:stretch>
        </p:blipFill>
        <p:spPr>
          <a:xfrm>
            <a:off x="7862257" y="1342929"/>
            <a:ext cx="3985045" cy="1432925"/>
          </a:xfrm>
          <a:prstGeom prst="rect">
            <a:avLst/>
          </a:prstGeom>
        </p:spPr>
      </p:pic>
      <p:sp>
        <p:nvSpPr>
          <p:cNvPr id="6" name="Ovaal 5">
            <a:extLst>
              <a:ext uri="{FF2B5EF4-FFF2-40B4-BE49-F238E27FC236}">
                <a16:creationId xmlns:a16="http://schemas.microsoft.com/office/drawing/2014/main" id="{E6E6311D-0C60-4098-A4C0-9FA09E6C237F}"/>
              </a:ext>
            </a:extLst>
          </p:cNvPr>
          <p:cNvSpPr/>
          <p:nvPr/>
        </p:nvSpPr>
        <p:spPr>
          <a:xfrm>
            <a:off x="7893940" y="1437497"/>
            <a:ext cx="1940723" cy="619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noFill/>
            </a:endParaRPr>
          </a:p>
        </p:txBody>
      </p:sp>
      <p:sp>
        <p:nvSpPr>
          <p:cNvPr id="9" name="Slide Number Placeholder 5">
            <a:extLst>
              <a:ext uri="{FF2B5EF4-FFF2-40B4-BE49-F238E27FC236}">
                <a16:creationId xmlns:a16="http://schemas.microsoft.com/office/drawing/2014/main" id="{E9C75963-E864-FE49-AFA5-C7E11AE0409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8</a:t>
            </a:fld>
            <a:endParaRPr lang="en-US" dirty="0"/>
          </a:p>
        </p:txBody>
      </p:sp>
    </p:spTree>
    <p:extLst>
      <p:ext uri="{BB962C8B-B14F-4D97-AF65-F5344CB8AC3E}">
        <p14:creationId xmlns:p14="http://schemas.microsoft.com/office/powerpoint/2010/main" val="4098062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t>II.	Club Projects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fr-BE" dirty="0" err="1"/>
              <a:t>Kenmerken</a:t>
            </a:r>
            <a:endParaRPr lang="nl-NL" dirty="0"/>
          </a:p>
          <a:p>
            <a:r>
              <a:rPr lang="nl-NL" dirty="0"/>
              <a:t>(a)	Projecten op voorstel van commissie DAG</a:t>
            </a:r>
          </a:p>
          <a:p>
            <a:r>
              <a:rPr lang="nl-NL" dirty="0"/>
              <a:t>(b)	Die over één of meerdere jaren lopen</a:t>
            </a:r>
          </a:p>
          <a:p>
            <a:r>
              <a:rPr lang="nl-NL" dirty="0"/>
              <a:t>(c)	Met aantoonbaar maatschappelijk impact</a:t>
            </a:r>
          </a:p>
          <a:p>
            <a:endParaRPr lang="nl-NL" sz="300" dirty="0"/>
          </a:p>
          <a:p>
            <a:r>
              <a:rPr lang="nl-NL" dirty="0" err="1"/>
              <a:t>Governance</a:t>
            </a:r>
            <a:r>
              <a:rPr lang="nl-NL" dirty="0"/>
              <a:t> : gemotiveerde selectie commissie DAG die ter goedkeuring voorlegt aan het bestuur</a:t>
            </a:r>
          </a:p>
          <a:p>
            <a:endParaRPr lang="nl-NL" sz="800" dirty="0"/>
          </a:p>
          <a:p>
            <a:r>
              <a:rPr lang="nl-NL" dirty="0"/>
              <a:t>Voorbeelden </a:t>
            </a:r>
          </a:p>
          <a:p>
            <a:pPr lvl="1"/>
            <a:r>
              <a:rPr lang="nl-NL" dirty="0"/>
              <a:t>De Branding</a:t>
            </a:r>
          </a:p>
          <a:p>
            <a:pPr lvl="1"/>
            <a:r>
              <a:rPr lang="nl-NL" dirty="0"/>
              <a:t>Exchange</a:t>
            </a: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a:stretch>
            <a:fillRect/>
          </a:stretch>
        </p:blipFill>
        <p:spPr>
          <a:xfrm>
            <a:off x="8073004" y="4923973"/>
            <a:ext cx="3938648" cy="1559916"/>
          </a:xfrm>
          <a:prstGeom prst="rect">
            <a:avLst/>
          </a:prstGeom>
        </p:spPr>
      </p:pic>
      <p:pic>
        <p:nvPicPr>
          <p:cNvPr id="5" name="Afbeelding 4">
            <a:extLst>
              <a:ext uri="{FF2B5EF4-FFF2-40B4-BE49-F238E27FC236}">
                <a16:creationId xmlns:a16="http://schemas.microsoft.com/office/drawing/2014/main" id="{1254A9ED-2052-4371-A324-AEC497B85C12}"/>
              </a:ext>
            </a:extLst>
          </p:cNvPr>
          <p:cNvPicPr>
            <a:picLocks noChangeAspect="1"/>
          </p:cNvPicPr>
          <p:nvPr/>
        </p:nvPicPr>
        <p:blipFill>
          <a:blip r:embed="rId5"/>
          <a:stretch>
            <a:fillRect/>
          </a:stretch>
        </p:blipFill>
        <p:spPr>
          <a:xfrm>
            <a:off x="7862257" y="1342929"/>
            <a:ext cx="3985045" cy="1432925"/>
          </a:xfrm>
          <a:prstGeom prst="rect">
            <a:avLst/>
          </a:prstGeom>
        </p:spPr>
      </p:pic>
      <p:sp>
        <p:nvSpPr>
          <p:cNvPr id="6" name="Ovaal 5">
            <a:extLst>
              <a:ext uri="{FF2B5EF4-FFF2-40B4-BE49-F238E27FC236}">
                <a16:creationId xmlns:a16="http://schemas.microsoft.com/office/drawing/2014/main" id="{E6E6311D-0C60-4098-A4C0-9FA09E6C237F}"/>
              </a:ext>
            </a:extLst>
          </p:cNvPr>
          <p:cNvSpPr/>
          <p:nvPr/>
        </p:nvSpPr>
        <p:spPr>
          <a:xfrm>
            <a:off x="9906579" y="1439959"/>
            <a:ext cx="1940723" cy="619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noFill/>
            </a:endParaRPr>
          </a:p>
        </p:txBody>
      </p:sp>
      <p:sp>
        <p:nvSpPr>
          <p:cNvPr id="9" name="Slide Number Placeholder 5">
            <a:extLst>
              <a:ext uri="{FF2B5EF4-FFF2-40B4-BE49-F238E27FC236}">
                <a16:creationId xmlns:a16="http://schemas.microsoft.com/office/drawing/2014/main" id="{ED941F7B-2741-A448-8E3E-BCABAAF4A0F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9</a:t>
            </a:fld>
            <a:endParaRPr lang="en-US" dirty="0"/>
          </a:p>
        </p:txBody>
      </p:sp>
    </p:spTree>
    <p:extLst>
      <p:ext uri="{BB962C8B-B14F-4D97-AF65-F5344CB8AC3E}">
        <p14:creationId xmlns:p14="http://schemas.microsoft.com/office/powerpoint/2010/main" val="819268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1211</Words>
  <Application>Microsoft Macintosh PowerPoint</Application>
  <PresentationFormat>Widescreen</PresentationFormat>
  <Paragraphs>152</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Calibri Light</vt:lpstr>
      <vt:lpstr>Retrospect</vt:lpstr>
      <vt:lpstr>Dienst aan de Gemeenschap</vt:lpstr>
      <vt:lpstr>Districtscommissie DaG</vt:lpstr>
      <vt:lpstr>Sociale clubwerking  met impact</vt:lpstr>
      <vt:lpstr>Uitgangspunten</vt:lpstr>
      <vt:lpstr>Principes Afsprakenkader besteding / investering middelen  </vt:lpstr>
      <vt:lpstr>Principes Engagement – “tijd” investeren</vt:lpstr>
      <vt:lpstr>Welke projecten ? Het “kwadrant”: 4 types projecten</vt:lpstr>
      <vt:lpstr>I. Rotary Projects</vt:lpstr>
      <vt:lpstr>II. Club Projects</vt:lpstr>
      <vt:lpstr>III. Presidential Projects</vt:lpstr>
      <vt:lpstr>IV. Social Impact Projects</vt:lpstr>
      <vt:lpstr>Bijlage : social impact bonds</vt:lpstr>
      <vt:lpstr>Bijlage : social impact bonds</vt:lpstr>
      <vt:lpstr>Bijlage : social impact bonds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D1620 Academy Presents</dc:title>
  <dc:creator>claude hamilius</dc:creator>
  <cp:lastModifiedBy>claude hamilius</cp:lastModifiedBy>
  <cp:revision>265</cp:revision>
  <cp:lastPrinted>2020-12-11T12:43:57Z</cp:lastPrinted>
  <dcterms:created xsi:type="dcterms:W3CDTF">2019-08-10T10:42:32Z</dcterms:created>
  <dcterms:modified xsi:type="dcterms:W3CDTF">2020-12-14T09:01:57Z</dcterms:modified>
</cp:coreProperties>
</file>