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omments/comment1.xml" ContentType="application/vnd.openxmlformats-officedocument.presentationml.comment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7"/>
  </p:notesMasterIdLst>
  <p:sldIdLst>
    <p:sldId id="315" r:id="rId2"/>
    <p:sldId id="331" r:id="rId3"/>
    <p:sldId id="398" r:id="rId4"/>
    <p:sldId id="332" r:id="rId5"/>
    <p:sldId id="319" r:id="rId6"/>
    <p:sldId id="320" r:id="rId7"/>
    <p:sldId id="321" r:id="rId8"/>
    <p:sldId id="325" r:id="rId9"/>
    <p:sldId id="322" r:id="rId10"/>
    <p:sldId id="323" r:id="rId11"/>
    <p:sldId id="326" r:id="rId12"/>
    <p:sldId id="327" r:id="rId13"/>
    <p:sldId id="328" r:id="rId14"/>
    <p:sldId id="324" r:id="rId15"/>
    <p:sldId id="329" r:id="rId16"/>
    <p:sldId id="330" r:id="rId17"/>
    <p:sldId id="333" r:id="rId18"/>
    <p:sldId id="412" r:id="rId19"/>
    <p:sldId id="317" r:id="rId20"/>
    <p:sldId id="391" r:id="rId21"/>
    <p:sldId id="392" r:id="rId22"/>
    <p:sldId id="393" r:id="rId23"/>
    <p:sldId id="394" r:id="rId24"/>
    <p:sldId id="395" r:id="rId25"/>
    <p:sldId id="396" r:id="rId26"/>
    <p:sldId id="397" r:id="rId27"/>
    <p:sldId id="413" r:id="rId28"/>
    <p:sldId id="318" r:id="rId29"/>
    <p:sldId id="384" r:id="rId30"/>
    <p:sldId id="385" r:id="rId31"/>
    <p:sldId id="386" r:id="rId32"/>
    <p:sldId id="387" r:id="rId33"/>
    <p:sldId id="388" r:id="rId34"/>
    <p:sldId id="389" r:id="rId35"/>
    <p:sldId id="414" r:id="rId36"/>
    <p:sldId id="335" r:id="rId37"/>
    <p:sldId id="402" r:id="rId38"/>
    <p:sldId id="403" r:id="rId39"/>
    <p:sldId id="404" r:id="rId40"/>
    <p:sldId id="405" r:id="rId41"/>
    <p:sldId id="406" r:id="rId42"/>
    <p:sldId id="407" r:id="rId43"/>
    <p:sldId id="408" r:id="rId44"/>
    <p:sldId id="409" r:id="rId45"/>
    <p:sldId id="410" r:id="rId46"/>
    <p:sldId id="411" r:id="rId47"/>
    <p:sldId id="415" r:id="rId48"/>
    <p:sldId id="339" r:id="rId49"/>
    <p:sldId id="363" r:id="rId50"/>
    <p:sldId id="364" r:id="rId51"/>
    <p:sldId id="365" r:id="rId52"/>
    <p:sldId id="366" r:id="rId53"/>
    <p:sldId id="367" r:id="rId54"/>
    <p:sldId id="416" r:id="rId55"/>
    <p:sldId id="337" r:id="rId56"/>
    <p:sldId id="377" r:id="rId57"/>
    <p:sldId id="378" r:id="rId58"/>
    <p:sldId id="379" r:id="rId59"/>
    <p:sldId id="380" r:id="rId60"/>
    <p:sldId id="381" r:id="rId61"/>
    <p:sldId id="382" r:id="rId62"/>
    <p:sldId id="417" r:id="rId63"/>
    <p:sldId id="400" r:id="rId64"/>
    <p:sldId id="399" r:id="rId65"/>
    <p:sldId id="418" r:id="rId66"/>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Agneessens" initials="CA" lastIdx="1" clrIdx="0">
    <p:extLst>
      <p:ext uri="{19B8F6BF-5375-455C-9EA6-DF929625EA0E}">
        <p15:presenceInfo xmlns:p15="http://schemas.microsoft.com/office/powerpoint/2012/main" userId="S::christian@pobos.be::30472608-e1ac-407e-bf7b-7fb4d7808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294392"/>
    <a:srgbClr val="F7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03" autoAdjust="0"/>
    <p:restoredTop sz="96824" autoAdjust="0"/>
  </p:normalViewPr>
  <p:slideViewPr>
    <p:cSldViewPr snapToGrid="0">
      <p:cViewPr varScale="1">
        <p:scale>
          <a:sx n="118" d="100"/>
          <a:sy n="118" d="100"/>
        </p:scale>
        <p:origin x="240" y="106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264"/>
    </p:cViewPr>
  </p:sorterViewPr>
  <p:notesViewPr>
    <p:cSldViewPr snapToGrid="0">
      <p:cViewPr varScale="1">
        <p:scale>
          <a:sx n="124" d="100"/>
          <a:sy n="124" d="100"/>
        </p:scale>
        <p:origin x="4960" y="8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10T10:27:36.177"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9C67DFE-A0F2-4647-811A-DD0D660521A3}" type="datetimeFigureOut">
              <a:rPr lang="en-US" smtClean="0"/>
              <a:t>12/15/20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5967352-B914-1344-B0E4-54832C5A8A3E}" type="slidenum">
              <a:rPr lang="en-US" smtClean="0"/>
              <a:t>‹#›</a:t>
            </a:fld>
            <a:endParaRPr lang="en-US"/>
          </a:p>
        </p:txBody>
      </p:sp>
    </p:spTree>
    <p:extLst>
      <p:ext uri="{BB962C8B-B14F-4D97-AF65-F5344CB8AC3E}">
        <p14:creationId xmlns:p14="http://schemas.microsoft.com/office/powerpoint/2010/main" val="41672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 het wachten op de start van het inspiratiemoment (10u30) horen de deelnemers een muziekje (</a:t>
            </a:r>
            <a:r>
              <a:rPr lang="nl-NL" dirty="0" err="1"/>
              <a:t>Vivaldi</a:t>
            </a:r>
            <a:r>
              <a:rPr lang="nl-NL" dirty="0"/>
              <a:t> – 4 seizoenen ?),</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a:t>
            </a:fld>
            <a:endParaRPr lang="en-US"/>
          </a:p>
        </p:txBody>
      </p:sp>
    </p:spTree>
    <p:extLst>
      <p:ext uri="{BB962C8B-B14F-4D97-AF65-F5344CB8AC3E}">
        <p14:creationId xmlns:p14="http://schemas.microsoft.com/office/powerpoint/2010/main" val="253923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5967352-B914-1344-B0E4-54832C5A8A3E}" type="slidenum">
              <a:rPr lang="en-US" smtClean="0"/>
              <a:t>10</a:t>
            </a:fld>
            <a:endParaRPr lang="en-US"/>
          </a:p>
        </p:txBody>
      </p:sp>
    </p:spTree>
    <p:extLst>
      <p:ext uri="{BB962C8B-B14F-4D97-AF65-F5344CB8AC3E}">
        <p14:creationId xmlns:p14="http://schemas.microsoft.com/office/powerpoint/2010/main" val="326689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11</a:t>
            </a:fld>
            <a:endParaRPr lang="en-US"/>
          </a:p>
        </p:txBody>
      </p:sp>
    </p:spTree>
    <p:extLst>
      <p:ext uri="{BB962C8B-B14F-4D97-AF65-F5344CB8AC3E}">
        <p14:creationId xmlns:p14="http://schemas.microsoft.com/office/powerpoint/2010/main" val="3841907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12</a:t>
            </a:fld>
            <a:endParaRPr lang="en-US"/>
          </a:p>
        </p:txBody>
      </p:sp>
    </p:spTree>
    <p:extLst>
      <p:ext uri="{BB962C8B-B14F-4D97-AF65-F5344CB8AC3E}">
        <p14:creationId xmlns:p14="http://schemas.microsoft.com/office/powerpoint/2010/main" val="4220103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13</a:t>
            </a:fld>
            <a:endParaRPr lang="en-US"/>
          </a:p>
        </p:txBody>
      </p:sp>
    </p:spTree>
    <p:extLst>
      <p:ext uri="{BB962C8B-B14F-4D97-AF65-F5344CB8AC3E}">
        <p14:creationId xmlns:p14="http://schemas.microsoft.com/office/powerpoint/2010/main" val="2605424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14</a:t>
            </a:fld>
            <a:endParaRPr lang="en-US"/>
          </a:p>
        </p:txBody>
      </p:sp>
    </p:spTree>
    <p:extLst>
      <p:ext uri="{BB962C8B-B14F-4D97-AF65-F5344CB8AC3E}">
        <p14:creationId xmlns:p14="http://schemas.microsoft.com/office/powerpoint/2010/main" val="20207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15</a:t>
            </a:fld>
            <a:endParaRPr lang="en-US"/>
          </a:p>
        </p:txBody>
      </p:sp>
    </p:spTree>
    <p:extLst>
      <p:ext uri="{BB962C8B-B14F-4D97-AF65-F5344CB8AC3E}">
        <p14:creationId xmlns:p14="http://schemas.microsoft.com/office/powerpoint/2010/main" val="2320115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16</a:t>
            </a:fld>
            <a:endParaRPr lang="en-US"/>
          </a:p>
        </p:txBody>
      </p:sp>
    </p:spTree>
    <p:extLst>
      <p:ext uri="{BB962C8B-B14F-4D97-AF65-F5344CB8AC3E}">
        <p14:creationId xmlns:p14="http://schemas.microsoft.com/office/powerpoint/2010/main" val="181273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Hartelijk dank, Dominiek, voor je duidelijke en verhelderende uiteenzetting.</a:t>
            </a:r>
          </a:p>
          <a:p>
            <a:r>
              <a:rPr lang="nl-NL" dirty="0"/>
              <a:t>Tijd nu voor de eerste Poll. De vraag luidt als volgt: moet ‘dienst aan de gemeenschap’ hands-on zijn, m.a.w. praktijkgericht, waarbij Rotariërs op het terrein een handje meehelpen?</a:t>
            </a:r>
          </a:p>
          <a:p>
            <a:r>
              <a:rPr lang="nl-NL" dirty="0">
                <a:highlight>
                  <a:srgbClr val="FFFF00"/>
                </a:highlight>
              </a:rPr>
              <a:t>-&gt; wie legt hier de praktische kant van de deelname aan de Poll uit? Dominiek?</a:t>
            </a:r>
          </a:p>
          <a:p>
            <a:r>
              <a:rPr lang="nl-NL" dirty="0">
                <a:highlight>
                  <a:srgbClr val="FFFF00"/>
                </a:highlight>
              </a:rPr>
              <a:t>-&gt; de tijd in de gaten houden…!</a:t>
            </a:r>
          </a:p>
          <a:p>
            <a:r>
              <a:rPr lang="nl-NL" dirty="0">
                <a:highlight>
                  <a:srgbClr val="FFFF00"/>
                </a:highlight>
              </a:rPr>
              <a:t>-&gt; worden de resultaten meteen getoond of houden we dit voor helemaal op het einde?</a:t>
            </a:r>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17</a:t>
            </a:fld>
            <a:endParaRPr lang="en-US"/>
          </a:p>
        </p:txBody>
      </p:sp>
    </p:spTree>
    <p:extLst>
      <p:ext uri="{BB962C8B-B14F-4D97-AF65-F5344CB8AC3E}">
        <p14:creationId xmlns:p14="http://schemas.microsoft.com/office/powerpoint/2010/main" val="4052880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tweede presentatie wordt verzorgd door Lydwine Van Damme. Ze zal vooral de focus leggen op de aanpak binnen haar jonge club Diksmuide 86XX.</a:t>
            </a:r>
          </a:p>
          <a:p>
            <a:r>
              <a:rPr lang="nl-NL" dirty="0"/>
              <a:t>Lydwine je hebt het woord.</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18</a:t>
            </a:fld>
            <a:endParaRPr lang="en-US"/>
          </a:p>
        </p:txBody>
      </p:sp>
    </p:spTree>
    <p:extLst>
      <p:ext uri="{BB962C8B-B14F-4D97-AF65-F5344CB8AC3E}">
        <p14:creationId xmlns:p14="http://schemas.microsoft.com/office/powerpoint/2010/main" val="2586804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19</a:t>
            </a:fld>
            <a:endParaRPr lang="en-US"/>
          </a:p>
        </p:txBody>
      </p:sp>
    </p:spTree>
    <p:extLst>
      <p:ext uri="{BB962C8B-B14F-4D97-AF65-F5344CB8AC3E}">
        <p14:creationId xmlns:p14="http://schemas.microsoft.com/office/powerpoint/2010/main" val="413011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000" dirty="0"/>
              <a:t>Een zeer goede morgen iedereen. Van harte welkom in naam van de voltallige Districtscommissie ‘Dienst aan de gemeenschap’: Heidi Pollet (Torhout-Houtland), Lydwine Van Damme (Diksmuide 86XX), Freddy De Mulder (Beveren-Waas), Dominiek Callewier (Kortrijk-Groeninghe), Vincent Verbeke (Kortrijk) en mezelf (Deinze), Verder op de foto, onze gouverneur Koen Ringoot, onze </a:t>
            </a:r>
            <a:r>
              <a:rPr lang="nl-NL" sz="2000" dirty="0" err="1"/>
              <a:t>Dico</a:t>
            </a:r>
            <a:r>
              <a:rPr lang="nl-NL" sz="2000" dirty="0"/>
              <a:t> Claude Hamilius en onze communicatiespecialist Paul Vandeputte. </a:t>
            </a:r>
            <a:endParaRPr lang="nl-BE" sz="2000"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a:t>
            </a:fld>
            <a:endParaRPr lang="en-US"/>
          </a:p>
        </p:txBody>
      </p:sp>
    </p:spTree>
    <p:extLst>
      <p:ext uri="{BB962C8B-B14F-4D97-AF65-F5344CB8AC3E}">
        <p14:creationId xmlns:p14="http://schemas.microsoft.com/office/powerpoint/2010/main" val="618526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400"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20</a:t>
            </a:fld>
            <a:endParaRPr lang="en-US"/>
          </a:p>
        </p:txBody>
      </p:sp>
    </p:spTree>
    <p:extLst>
      <p:ext uri="{BB962C8B-B14F-4D97-AF65-F5344CB8AC3E}">
        <p14:creationId xmlns:p14="http://schemas.microsoft.com/office/powerpoint/2010/main" val="3916206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21</a:t>
            </a:fld>
            <a:endParaRPr lang="en-US"/>
          </a:p>
        </p:txBody>
      </p:sp>
    </p:spTree>
    <p:extLst>
      <p:ext uri="{BB962C8B-B14F-4D97-AF65-F5344CB8AC3E}">
        <p14:creationId xmlns:p14="http://schemas.microsoft.com/office/powerpoint/2010/main" val="1308113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22</a:t>
            </a:fld>
            <a:endParaRPr lang="en-US"/>
          </a:p>
        </p:txBody>
      </p:sp>
    </p:spTree>
    <p:extLst>
      <p:ext uri="{BB962C8B-B14F-4D97-AF65-F5344CB8AC3E}">
        <p14:creationId xmlns:p14="http://schemas.microsoft.com/office/powerpoint/2010/main" val="3519033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23</a:t>
            </a:fld>
            <a:endParaRPr lang="en-US"/>
          </a:p>
        </p:txBody>
      </p:sp>
    </p:spTree>
    <p:extLst>
      <p:ext uri="{BB962C8B-B14F-4D97-AF65-F5344CB8AC3E}">
        <p14:creationId xmlns:p14="http://schemas.microsoft.com/office/powerpoint/2010/main" val="3527445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400"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24</a:t>
            </a:fld>
            <a:endParaRPr lang="en-US"/>
          </a:p>
        </p:txBody>
      </p:sp>
    </p:spTree>
    <p:extLst>
      <p:ext uri="{BB962C8B-B14F-4D97-AF65-F5344CB8AC3E}">
        <p14:creationId xmlns:p14="http://schemas.microsoft.com/office/powerpoint/2010/main" val="2502570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25</a:t>
            </a:fld>
            <a:endParaRPr lang="en-US"/>
          </a:p>
        </p:txBody>
      </p:sp>
    </p:spTree>
    <p:extLst>
      <p:ext uri="{BB962C8B-B14F-4D97-AF65-F5344CB8AC3E}">
        <p14:creationId xmlns:p14="http://schemas.microsoft.com/office/powerpoint/2010/main" val="1100321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26</a:t>
            </a:fld>
            <a:endParaRPr lang="en-US"/>
          </a:p>
        </p:txBody>
      </p:sp>
    </p:spTree>
    <p:extLst>
      <p:ext uri="{BB962C8B-B14F-4D97-AF65-F5344CB8AC3E}">
        <p14:creationId xmlns:p14="http://schemas.microsoft.com/office/powerpoint/2010/main" val="297090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tweede Poll-vraag vragen we jullie mening over de rol van de commissie ‘Dienst aan de gemeenschap’. Moet die vooral lokaal actief zijn of ook internationaal projecten ondersteunen? Hier doelen we niet op ons internationaal Polio-project,</a:t>
            </a:r>
          </a:p>
          <a:p>
            <a:r>
              <a:rPr lang="nl-NL" dirty="0"/>
              <a:t>De vraag is: ‘Is het de rol van Dienst aan de gemeenschap om internationaal te gaan?’ Antwoorden met ja of neen, via je smartphone.</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27</a:t>
            </a:fld>
            <a:endParaRPr lang="en-US"/>
          </a:p>
        </p:txBody>
      </p:sp>
    </p:spTree>
    <p:extLst>
      <p:ext uri="{BB962C8B-B14F-4D97-AF65-F5344CB8AC3E}">
        <p14:creationId xmlns:p14="http://schemas.microsoft.com/office/powerpoint/2010/main" val="2587016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derde presentatie in dit inspiratiemoment neem ik voor mijn eigen rekening. Sommige Rotaryclubs steunen deze vzw reeds jaren. </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28</a:t>
            </a:fld>
            <a:endParaRPr lang="en-US"/>
          </a:p>
        </p:txBody>
      </p:sp>
    </p:spTree>
    <p:extLst>
      <p:ext uri="{BB962C8B-B14F-4D97-AF65-F5344CB8AC3E}">
        <p14:creationId xmlns:p14="http://schemas.microsoft.com/office/powerpoint/2010/main" val="2610450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29</a:t>
            </a:fld>
            <a:endParaRPr lang="en-US"/>
          </a:p>
        </p:txBody>
      </p:sp>
    </p:spTree>
    <p:extLst>
      <p:ext uri="{BB962C8B-B14F-4D97-AF65-F5344CB8AC3E}">
        <p14:creationId xmlns:p14="http://schemas.microsoft.com/office/powerpoint/2010/main" val="183942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Beste vrienden en vriendinnen, 2020 zal in het collectief geheugen gegrift blijven als het jaar van COVID-19! We beleven met z’n allen harde en onwezenlijke tijden. Dienst aan de gemeenschap - ‘Service </a:t>
            </a:r>
            <a:r>
              <a:rPr lang="nl-NL" dirty="0" err="1"/>
              <a:t>above</a:t>
            </a:r>
            <a:r>
              <a:rPr lang="nl-NL" dirty="0"/>
              <a:t> </a:t>
            </a:r>
            <a:r>
              <a:rPr lang="nl-NL" dirty="0" err="1"/>
              <a:t>self</a:t>
            </a:r>
            <a:r>
              <a:rPr lang="nl-NL" dirty="0"/>
              <a:t>’ - is dé basisgedachte waarvoor Rotary staat. De afgelopen maanden hebben we fantastisch mooie initiatieven gezien, teveel om hier allemaal op te sommen.  We hebben dus in deze moeilijke tijden een impact gehad op de maatschappij. Maar ook de Rotaryclubs werden geconfronteerd met de strenge coronamaatregelen, waardoor onder meer fundraising-events beperkt of onmogelijk werden. En dit terwijl heel wat goede doelen en sociale organisaties net </a:t>
            </a:r>
            <a:r>
              <a:rPr lang="nl-NL" dirty="0" err="1"/>
              <a:t>nù</a:t>
            </a:r>
            <a:r>
              <a:rPr lang="nl-NL" dirty="0"/>
              <a:t> een grote nood hebben aan steun en financiële hulp. De nakende komst van een vaccin moet ons gunstig stemmen. De dag dat we de draad van weleer terug kunnen opnemen, komt dichterbij. Op dat moment zullen Rotary en Rotaract, en in het bijzonder de commissies ‘Dienst aan de gemeenschap’, klaar moeten staan om hun maatschappelijke opdracht ten volle uit te voeren. Om jullie hierbij wat inspiratie te geven, heeft de districtscommissie een 6-tal sociale projecten geselecteerd die de commissieleden jullie deze voormiddag graag voorstellen.  </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3</a:t>
            </a:fld>
            <a:endParaRPr lang="en-US"/>
          </a:p>
        </p:txBody>
      </p:sp>
    </p:spTree>
    <p:extLst>
      <p:ext uri="{BB962C8B-B14F-4D97-AF65-F5344CB8AC3E}">
        <p14:creationId xmlns:p14="http://schemas.microsoft.com/office/powerpoint/2010/main" val="3662485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30</a:t>
            </a:fld>
            <a:endParaRPr lang="en-US"/>
          </a:p>
        </p:txBody>
      </p:sp>
    </p:spTree>
    <p:extLst>
      <p:ext uri="{BB962C8B-B14F-4D97-AF65-F5344CB8AC3E}">
        <p14:creationId xmlns:p14="http://schemas.microsoft.com/office/powerpoint/2010/main" val="3402883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31</a:t>
            </a:fld>
            <a:endParaRPr lang="en-US"/>
          </a:p>
        </p:txBody>
      </p:sp>
    </p:spTree>
    <p:extLst>
      <p:ext uri="{BB962C8B-B14F-4D97-AF65-F5344CB8AC3E}">
        <p14:creationId xmlns:p14="http://schemas.microsoft.com/office/powerpoint/2010/main" val="3827262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32</a:t>
            </a:fld>
            <a:endParaRPr lang="en-US"/>
          </a:p>
        </p:txBody>
      </p:sp>
    </p:spTree>
    <p:extLst>
      <p:ext uri="{BB962C8B-B14F-4D97-AF65-F5344CB8AC3E}">
        <p14:creationId xmlns:p14="http://schemas.microsoft.com/office/powerpoint/2010/main" val="3321584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33</a:t>
            </a:fld>
            <a:endParaRPr lang="en-US"/>
          </a:p>
        </p:txBody>
      </p:sp>
    </p:spTree>
    <p:extLst>
      <p:ext uri="{BB962C8B-B14F-4D97-AF65-F5344CB8AC3E}">
        <p14:creationId xmlns:p14="http://schemas.microsoft.com/office/powerpoint/2010/main" val="606918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34</a:t>
            </a:fld>
            <a:endParaRPr lang="en-US"/>
          </a:p>
        </p:txBody>
      </p:sp>
    </p:spTree>
    <p:extLst>
      <p:ext uri="{BB962C8B-B14F-4D97-AF65-F5344CB8AC3E}">
        <p14:creationId xmlns:p14="http://schemas.microsoft.com/office/powerpoint/2010/main" val="3844740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Hopelijk staat het bolletje van Victor én jullie enthousiasme op groen, en kunnen we naadloos overgaan naar de derde Poll-vraag,</a:t>
            </a:r>
          </a:p>
          <a:p>
            <a:r>
              <a:rPr lang="nl-NL" dirty="0"/>
              <a:t>Is het nodig dat leden van de commissie ‘Dienst aan de gemeenschap’ reeds geëngageerd zijn in de lokale gemeenschap ? Ja of neen. Stemmen maar!</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35</a:t>
            </a:fld>
            <a:endParaRPr lang="en-US"/>
          </a:p>
        </p:txBody>
      </p:sp>
    </p:spTree>
    <p:extLst>
      <p:ext uri="{BB962C8B-B14F-4D97-AF65-F5344CB8AC3E}">
        <p14:creationId xmlns:p14="http://schemas.microsoft.com/office/powerpoint/2010/main" val="656193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een heel specifiek project rond opvang van drugverslaafden, geef ik graag het woord aan Vincent Verbeke van Rotary Kortrijk. Een mooi voorbeeld van hoe oudere Rotaryclubs hun ‘oorlogskas’ nuttig kunnen gebruiken,</a:t>
            </a:r>
          </a:p>
          <a:p>
            <a:r>
              <a:rPr lang="nl-NL" dirty="0"/>
              <a:t>Vincent, het is aan u.</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36</a:t>
            </a:fld>
            <a:endParaRPr lang="en-US"/>
          </a:p>
        </p:txBody>
      </p:sp>
    </p:spTree>
    <p:extLst>
      <p:ext uri="{BB962C8B-B14F-4D97-AF65-F5344CB8AC3E}">
        <p14:creationId xmlns:p14="http://schemas.microsoft.com/office/powerpoint/2010/main" val="4243603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37</a:t>
            </a:fld>
            <a:endParaRPr lang="en-US"/>
          </a:p>
        </p:txBody>
      </p:sp>
    </p:spTree>
    <p:extLst>
      <p:ext uri="{BB962C8B-B14F-4D97-AF65-F5344CB8AC3E}">
        <p14:creationId xmlns:p14="http://schemas.microsoft.com/office/powerpoint/2010/main" val="3844266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38</a:t>
            </a:fld>
            <a:endParaRPr lang="en-US"/>
          </a:p>
        </p:txBody>
      </p:sp>
    </p:spTree>
    <p:extLst>
      <p:ext uri="{BB962C8B-B14F-4D97-AF65-F5344CB8AC3E}">
        <p14:creationId xmlns:p14="http://schemas.microsoft.com/office/powerpoint/2010/main" val="3142638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39</a:t>
            </a:fld>
            <a:endParaRPr lang="en-US"/>
          </a:p>
        </p:txBody>
      </p:sp>
    </p:spTree>
    <p:extLst>
      <p:ext uri="{BB962C8B-B14F-4D97-AF65-F5344CB8AC3E}">
        <p14:creationId xmlns:p14="http://schemas.microsoft.com/office/powerpoint/2010/main" val="158712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agenda van dit inspiratiemoment zien jullie nu verschijnen. Tussendoor hebben we nog gezorgd voor een Poll, zodat jullie op interactieve manier ook jullie mening kwijt kunnen over een aantal stellingen. Hou dus ook jullie smartphone bij de hand. Jullie kunnen uiteraard ook vragen stellen of opmerkingen doorgeven via de chat.</a:t>
            </a:r>
          </a:p>
          <a:p>
            <a:r>
              <a:rPr lang="nl-NL" dirty="0"/>
              <a:t>We gaan meteen van start met een eerste presentatie van Dominiek Callewier (Rotary Kortrijk-Groeninghe). Hij legt ons een zeer interessant kwadrant uit. Dominiek, je hebt het woord.</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4</a:t>
            </a:fld>
            <a:endParaRPr lang="en-US"/>
          </a:p>
        </p:txBody>
      </p:sp>
    </p:spTree>
    <p:extLst>
      <p:ext uri="{BB962C8B-B14F-4D97-AF65-F5344CB8AC3E}">
        <p14:creationId xmlns:p14="http://schemas.microsoft.com/office/powerpoint/2010/main" val="2311566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40</a:t>
            </a:fld>
            <a:endParaRPr lang="en-US"/>
          </a:p>
        </p:txBody>
      </p:sp>
    </p:spTree>
    <p:extLst>
      <p:ext uri="{BB962C8B-B14F-4D97-AF65-F5344CB8AC3E}">
        <p14:creationId xmlns:p14="http://schemas.microsoft.com/office/powerpoint/2010/main" val="2277323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41</a:t>
            </a:fld>
            <a:endParaRPr lang="en-US"/>
          </a:p>
        </p:txBody>
      </p:sp>
    </p:spTree>
    <p:extLst>
      <p:ext uri="{BB962C8B-B14F-4D97-AF65-F5344CB8AC3E}">
        <p14:creationId xmlns:p14="http://schemas.microsoft.com/office/powerpoint/2010/main" val="1146267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42</a:t>
            </a:fld>
            <a:endParaRPr lang="en-US"/>
          </a:p>
        </p:txBody>
      </p:sp>
    </p:spTree>
    <p:extLst>
      <p:ext uri="{BB962C8B-B14F-4D97-AF65-F5344CB8AC3E}">
        <p14:creationId xmlns:p14="http://schemas.microsoft.com/office/powerpoint/2010/main" val="2851664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43</a:t>
            </a:fld>
            <a:endParaRPr lang="en-US"/>
          </a:p>
        </p:txBody>
      </p:sp>
    </p:spTree>
    <p:extLst>
      <p:ext uri="{BB962C8B-B14F-4D97-AF65-F5344CB8AC3E}">
        <p14:creationId xmlns:p14="http://schemas.microsoft.com/office/powerpoint/2010/main" val="741766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44</a:t>
            </a:fld>
            <a:endParaRPr lang="en-US"/>
          </a:p>
        </p:txBody>
      </p:sp>
    </p:spTree>
    <p:extLst>
      <p:ext uri="{BB962C8B-B14F-4D97-AF65-F5344CB8AC3E}">
        <p14:creationId xmlns:p14="http://schemas.microsoft.com/office/powerpoint/2010/main" val="1352389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45</a:t>
            </a:fld>
            <a:endParaRPr lang="en-US"/>
          </a:p>
        </p:txBody>
      </p:sp>
    </p:spTree>
    <p:extLst>
      <p:ext uri="{BB962C8B-B14F-4D97-AF65-F5344CB8AC3E}">
        <p14:creationId xmlns:p14="http://schemas.microsoft.com/office/powerpoint/2010/main" val="39720610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46</a:t>
            </a:fld>
            <a:endParaRPr lang="en-US"/>
          </a:p>
        </p:txBody>
      </p:sp>
    </p:spTree>
    <p:extLst>
      <p:ext uri="{BB962C8B-B14F-4D97-AF65-F5344CB8AC3E}">
        <p14:creationId xmlns:p14="http://schemas.microsoft.com/office/powerpoint/2010/main" val="35625240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 voor een nieuw interactief momentje met onze vierde Poll-vraag: Moeten nieuwe Rotary-leden in hun eerste jaar, eerst lid worden van de commissie ‘Dienst aan de gemeenschap’?</a:t>
            </a:r>
          </a:p>
          <a:p>
            <a:r>
              <a:rPr lang="nl-NL" dirty="0"/>
              <a:t>Stemmen kan vanaf nu.</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47</a:t>
            </a:fld>
            <a:endParaRPr lang="en-US"/>
          </a:p>
        </p:txBody>
      </p:sp>
    </p:spTree>
    <p:extLst>
      <p:ext uri="{BB962C8B-B14F-4D97-AF65-F5344CB8AC3E}">
        <p14:creationId xmlns:p14="http://schemas.microsoft.com/office/powerpoint/2010/main" val="540859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vijfde ‘</a:t>
            </a:r>
            <a:r>
              <a:rPr lang="nl-NL" dirty="0" err="1"/>
              <a:t>good</a:t>
            </a:r>
            <a:r>
              <a:rPr lang="nl-NL" dirty="0"/>
              <a:t> </a:t>
            </a:r>
            <a:r>
              <a:rPr lang="nl-NL" dirty="0" err="1"/>
              <a:t>practice</a:t>
            </a:r>
            <a:r>
              <a:rPr lang="nl-NL" dirty="0"/>
              <a:t>’ heeft Heidi Pollet van Rotary Torhout-Houtland gekozen voor een mooi initiatief, namelijk ‘Kinderen in nood’. Heidi, ik geef je graag het woord.</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48</a:t>
            </a:fld>
            <a:endParaRPr lang="en-US"/>
          </a:p>
        </p:txBody>
      </p:sp>
    </p:spTree>
    <p:extLst>
      <p:ext uri="{BB962C8B-B14F-4D97-AF65-F5344CB8AC3E}">
        <p14:creationId xmlns:p14="http://schemas.microsoft.com/office/powerpoint/2010/main" val="4046363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49</a:t>
            </a:fld>
            <a:endParaRPr lang="en-US"/>
          </a:p>
        </p:txBody>
      </p:sp>
    </p:spTree>
    <p:extLst>
      <p:ext uri="{BB962C8B-B14F-4D97-AF65-F5344CB8AC3E}">
        <p14:creationId xmlns:p14="http://schemas.microsoft.com/office/powerpoint/2010/main" val="278641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5</a:t>
            </a:fld>
            <a:endParaRPr lang="en-US"/>
          </a:p>
        </p:txBody>
      </p:sp>
    </p:spTree>
    <p:extLst>
      <p:ext uri="{BB962C8B-B14F-4D97-AF65-F5344CB8AC3E}">
        <p14:creationId xmlns:p14="http://schemas.microsoft.com/office/powerpoint/2010/main" val="27262215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50</a:t>
            </a:fld>
            <a:endParaRPr lang="en-US"/>
          </a:p>
        </p:txBody>
      </p:sp>
    </p:spTree>
    <p:extLst>
      <p:ext uri="{BB962C8B-B14F-4D97-AF65-F5344CB8AC3E}">
        <p14:creationId xmlns:p14="http://schemas.microsoft.com/office/powerpoint/2010/main" val="10606726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51</a:t>
            </a:fld>
            <a:endParaRPr lang="en-US"/>
          </a:p>
        </p:txBody>
      </p:sp>
    </p:spTree>
    <p:extLst>
      <p:ext uri="{BB962C8B-B14F-4D97-AF65-F5344CB8AC3E}">
        <p14:creationId xmlns:p14="http://schemas.microsoft.com/office/powerpoint/2010/main" val="25875360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52</a:t>
            </a:fld>
            <a:endParaRPr lang="en-US"/>
          </a:p>
        </p:txBody>
      </p:sp>
    </p:spTree>
    <p:extLst>
      <p:ext uri="{BB962C8B-B14F-4D97-AF65-F5344CB8AC3E}">
        <p14:creationId xmlns:p14="http://schemas.microsoft.com/office/powerpoint/2010/main" val="40650442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53</a:t>
            </a:fld>
            <a:endParaRPr lang="en-US"/>
          </a:p>
        </p:txBody>
      </p:sp>
    </p:spTree>
    <p:extLst>
      <p:ext uri="{BB962C8B-B14F-4D97-AF65-F5344CB8AC3E}">
        <p14:creationId xmlns:p14="http://schemas.microsoft.com/office/powerpoint/2010/main" val="35306514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laatste vraag in onze Poll-intermezzo is de volgende: ‘moeten leden van de commissie ‘Dienst aan de gemeenschap’ een aparte opleiding of infosessie volgen’? We denken hierbij bijvoorbeeld aan het uitleggen van de basiscriteria waaraan een project zou moeten beantwoorden om gesteund te worden, of bijvoorbeeld aan het presenteren van het kwadrant dat Dominiek eerder heeft uitgelegd.</a:t>
            </a:r>
          </a:p>
          <a:p>
            <a:r>
              <a:rPr lang="nl-NL" dirty="0"/>
              <a:t>Moeten ze dus zo’n infosessie volgen? Graag stemmen vanaf nu.</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54</a:t>
            </a:fld>
            <a:endParaRPr lang="en-US"/>
          </a:p>
        </p:txBody>
      </p:sp>
    </p:spTree>
    <p:extLst>
      <p:ext uri="{BB962C8B-B14F-4D97-AF65-F5344CB8AC3E}">
        <p14:creationId xmlns:p14="http://schemas.microsoft.com/office/powerpoint/2010/main" val="9646792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de laatste presentatie verleen ik het woord aan vriend Freddy De Mulder van Rotary Beveren-Waas, één van de drijvende krachten achter het mooi project ‘Ondernemers voor ondernemers’. Freddy, aan u. </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55</a:t>
            </a:fld>
            <a:endParaRPr lang="en-US"/>
          </a:p>
        </p:txBody>
      </p:sp>
    </p:spTree>
    <p:extLst>
      <p:ext uri="{BB962C8B-B14F-4D97-AF65-F5344CB8AC3E}">
        <p14:creationId xmlns:p14="http://schemas.microsoft.com/office/powerpoint/2010/main" val="41186164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56</a:t>
            </a:fld>
            <a:endParaRPr lang="en-US"/>
          </a:p>
        </p:txBody>
      </p:sp>
    </p:spTree>
    <p:extLst>
      <p:ext uri="{BB962C8B-B14F-4D97-AF65-F5344CB8AC3E}">
        <p14:creationId xmlns:p14="http://schemas.microsoft.com/office/powerpoint/2010/main" val="4880113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57</a:t>
            </a:fld>
            <a:endParaRPr lang="en-US"/>
          </a:p>
        </p:txBody>
      </p:sp>
    </p:spTree>
    <p:extLst>
      <p:ext uri="{BB962C8B-B14F-4D97-AF65-F5344CB8AC3E}">
        <p14:creationId xmlns:p14="http://schemas.microsoft.com/office/powerpoint/2010/main" val="14416939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58</a:t>
            </a:fld>
            <a:endParaRPr lang="en-US"/>
          </a:p>
        </p:txBody>
      </p:sp>
    </p:spTree>
    <p:extLst>
      <p:ext uri="{BB962C8B-B14F-4D97-AF65-F5344CB8AC3E}">
        <p14:creationId xmlns:p14="http://schemas.microsoft.com/office/powerpoint/2010/main" val="41463778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59</a:t>
            </a:fld>
            <a:endParaRPr lang="en-US"/>
          </a:p>
        </p:txBody>
      </p:sp>
    </p:spTree>
    <p:extLst>
      <p:ext uri="{BB962C8B-B14F-4D97-AF65-F5344CB8AC3E}">
        <p14:creationId xmlns:p14="http://schemas.microsoft.com/office/powerpoint/2010/main" val="170645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6</a:t>
            </a:fld>
            <a:endParaRPr lang="en-US"/>
          </a:p>
        </p:txBody>
      </p:sp>
    </p:spTree>
    <p:extLst>
      <p:ext uri="{BB962C8B-B14F-4D97-AF65-F5344CB8AC3E}">
        <p14:creationId xmlns:p14="http://schemas.microsoft.com/office/powerpoint/2010/main" val="18500967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60</a:t>
            </a:fld>
            <a:endParaRPr lang="en-US"/>
          </a:p>
        </p:txBody>
      </p:sp>
    </p:spTree>
    <p:extLst>
      <p:ext uri="{BB962C8B-B14F-4D97-AF65-F5344CB8AC3E}">
        <p14:creationId xmlns:p14="http://schemas.microsoft.com/office/powerpoint/2010/main" val="273907204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61</a:t>
            </a:fld>
            <a:endParaRPr lang="en-US"/>
          </a:p>
        </p:txBody>
      </p:sp>
    </p:spTree>
    <p:extLst>
      <p:ext uri="{BB962C8B-B14F-4D97-AF65-F5344CB8AC3E}">
        <p14:creationId xmlns:p14="http://schemas.microsoft.com/office/powerpoint/2010/main" val="13788848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62</a:t>
            </a:fld>
            <a:endParaRPr lang="en-US"/>
          </a:p>
        </p:txBody>
      </p:sp>
    </p:spTree>
    <p:extLst>
      <p:ext uri="{BB962C8B-B14F-4D97-AF65-F5344CB8AC3E}">
        <p14:creationId xmlns:p14="http://schemas.microsoft.com/office/powerpoint/2010/main" val="19759139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komen stilaan aan het einde van dit inspiratiemoment. Maar uiteraard heeft en krijgt onze gouverneur Koen Ringoot – Rotary Nieuwpoort-West het laatste woord.</a:t>
            </a:r>
          </a:p>
          <a:p>
            <a:r>
              <a:rPr lang="nl-NL" dirty="0"/>
              <a:t>We luisteren graag naar je inspirerende woorden, Koen.</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63</a:t>
            </a:fld>
            <a:endParaRPr lang="en-US"/>
          </a:p>
        </p:txBody>
      </p:sp>
    </p:spTree>
    <p:extLst>
      <p:ext uri="{BB962C8B-B14F-4D97-AF65-F5344CB8AC3E}">
        <p14:creationId xmlns:p14="http://schemas.microsoft.com/office/powerpoint/2010/main" val="2789671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Vooraleer dit inspiratiemoment af te sluiten, wil ik nog een paar mensen bedanken. In eerste instantie mijn commissieleden die elk hun beste beentje hebben voorgezet om van deze voormiddag een boeiende en leerrijk moment te maken. Dikke merci ook aan Claude Hamilius en Paul Vandeputte, zonder wiens advies, steun en technische hulp, dit inspiratiemoment niet mogelijk zou geweest zijn. Een grote bedankt tenslotte voor onze gouverneur die ons het vertrouwen geeft om Dienst aan de gemeenschap op districtsniveau opnieuw een plaats te geven. </a:t>
            </a:r>
          </a:p>
          <a:p>
            <a:r>
              <a:rPr lang="nl-NL" dirty="0"/>
              <a:t>Hou zeker onze webpagina op de website van ons district in de gaten. In komende periode maken we zeker werk van om al jullie ‘</a:t>
            </a:r>
            <a:r>
              <a:rPr lang="nl-NL" dirty="0" err="1"/>
              <a:t>good</a:t>
            </a:r>
            <a:r>
              <a:rPr lang="nl-NL" dirty="0"/>
              <a:t> practices’ daar samen te brengen. Ook jullie kunnen uiteraard elkaar en andere clubs inspireren. </a:t>
            </a:r>
          </a:p>
          <a:p>
            <a:r>
              <a:rPr lang="nl-NL" dirty="0"/>
              <a:t>Rest mij jullie allemaal van harte te bedanken voor jullie enthousiaste deelname. Ik hoop dat jullie een aantal inspirerende ideeën meenemen naar jullie clubs. Blijf a.u.b. , ook in deze moeilijke coronatijden en vereenzaamde eindejaarsfeesten, gemotiveerd om verder de maatschappelijke opdracht van Rotary uit te dragen: Service </a:t>
            </a:r>
            <a:r>
              <a:rPr lang="nl-NL" dirty="0" err="1"/>
              <a:t>above</a:t>
            </a:r>
            <a:r>
              <a:rPr lang="nl-NL" dirty="0"/>
              <a:t> </a:t>
            </a:r>
            <a:r>
              <a:rPr lang="nl-NL" dirty="0" err="1"/>
              <a:t>self</a:t>
            </a:r>
            <a:r>
              <a:rPr lang="nl-NL" dirty="0"/>
              <a:t>!</a:t>
            </a:r>
          </a:p>
          <a:p>
            <a:r>
              <a:rPr lang="nl-NL" dirty="0"/>
              <a:t>Hou het vooral gezond en afspraak op een volgend Rotary-moment in een hopelijk coronavrij 2021.</a:t>
            </a:r>
          </a:p>
          <a:p>
            <a:endParaRPr lang="nl-NL" dirty="0"/>
          </a:p>
          <a:p>
            <a:r>
              <a:rPr lang="nl-NL" dirty="0"/>
              <a:t>-&gt; afhankelijk van de tijd die overschiet en voor de bedankingswoorden: de Poll-antwoorden tonen en een of meerdere chat-vragen beantwoorden</a:t>
            </a:r>
          </a:p>
          <a:p>
            <a:r>
              <a:rPr lang="nl-NL" dirty="0"/>
              <a:t>-&gt; indien er geen overschot aan tijd is, zal ik voor mijn bedankingswoorden melden dat de Poll-antwoorden en alle chat-vragen/opmerkingen op de website zullen verschijnen.</a:t>
            </a:r>
          </a:p>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64</a:t>
            </a:fld>
            <a:endParaRPr lang="en-US"/>
          </a:p>
        </p:txBody>
      </p:sp>
    </p:spTree>
    <p:extLst>
      <p:ext uri="{BB962C8B-B14F-4D97-AF65-F5344CB8AC3E}">
        <p14:creationId xmlns:p14="http://schemas.microsoft.com/office/powerpoint/2010/main" val="7295326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Vooraleer dit inspiratiemoment af te sluiten, wil ik nog een paar mensen bedanken. In eerste instantie mijn commissieleden die elk hun beste beentje hebben voorgezet om van deze voormiddag een boeiende en leerrijk moment te maken. Dikke merci ook aan Claude Hamilius en Paul Vandeputte, zonder wiens advies, steun en technische hulp, dit inspiratiemoment niet mogelijk zou geweest zijn. Een grote bedankt tenslotte voor onze gouverneur die ons het vertrouwen geeft om Dienst aan de gemeenschap op districtsniveau opnieuw een plaats te geven. </a:t>
            </a:r>
          </a:p>
          <a:p>
            <a:r>
              <a:rPr lang="nl-NL" dirty="0"/>
              <a:t>Hou zeker onze webpagina op de website van ons district in de gaten. In komende periode maken we zeker werk van om al jullie ‘</a:t>
            </a:r>
            <a:r>
              <a:rPr lang="nl-NL" dirty="0" err="1"/>
              <a:t>good</a:t>
            </a:r>
            <a:r>
              <a:rPr lang="nl-NL" dirty="0"/>
              <a:t> practices’ daar samen te brengen. Ook jullie kunnen uiteraard elkaar en andere clubs inspireren. </a:t>
            </a:r>
          </a:p>
          <a:p>
            <a:r>
              <a:rPr lang="nl-NL" dirty="0"/>
              <a:t>Rest mij jullie allemaal van harte te bedanken voor jullie enthousiaste deelname. Ik hoop dat jullie een aantal inspirerende ideeën meenemen naar jullie clubs. Blijf a.u.b. , ook in deze moeilijke coronatijden en vereenzaamde eindejaarsfeesten, gemotiveerd om verder de maatschappelijke opdracht van Rotary uit te dragen: Service </a:t>
            </a:r>
            <a:r>
              <a:rPr lang="nl-NL" dirty="0" err="1"/>
              <a:t>above</a:t>
            </a:r>
            <a:r>
              <a:rPr lang="nl-NL" dirty="0"/>
              <a:t> </a:t>
            </a:r>
            <a:r>
              <a:rPr lang="nl-NL" dirty="0" err="1"/>
              <a:t>self</a:t>
            </a:r>
            <a:r>
              <a:rPr lang="nl-NL" dirty="0"/>
              <a:t>!</a:t>
            </a:r>
          </a:p>
          <a:p>
            <a:r>
              <a:rPr lang="nl-NL" dirty="0"/>
              <a:t>Hou het vooral gezond en afspraak op een volgend Rotary-moment in een hopelijk coronavrij 2021.</a:t>
            </a:r>
          </a:p>
          <a:p>
            <a:endParaRPr lang="nl-NL" dirty="0"/>
          </a:p>
          <a:p>
            <a:r>
              <a:rPr lang="nl-NL" dirty="0"/>
              <a:t>-&gt; afhankelijk van de tijd die overschiet en voor de bedankingswoorden: de Poll-antwoorden tonen en een of meerdere chat-vragen beantwoorden</a:t>
            </a:r>
          </a:p>
          <a:p>
            <a:r>
              <a:rPr lang="nl-NL" dirty="0"/>
              <a:t>-&gt; indien er geen overschot aan tijd is, zal ik voor mijn bedankingswoorden melden dat de Poll-antwoorden en alle chat-vragen/opmerkingen op de website zullen verschijnen.</a:t>
            </a:r>
          </a:p>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65</a:t>
            </a:fld>
            <a:endParaRPr lang="en-US"/>
          </a:p>
        </p:txBody>
      </p:sp>
    </p:spTree>
    <p:extLst>
      <p:ext uri="{BB962C8B-B14F-4D97-AF65-F5344CB8AC3E}">
        <p14:creationId xmlns:p14="http://schemas.microsoft.com/office/powerpoint/2010/main" val="244608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7</a:t>
            </a:fld>
            <a:endParaRPr lang="en-US"/>
          </a:p>
        </p:txBody>
      </p:sp>
    </p:spTree>
    <p:extLst>
      <p:ext uri="{BB962C8B-B14F-4D97-AF65-F5344CB8AC3E}">
        <p14:creationId xmlns:p14="http://schemas.microsoft.com/office/powerpoint/2010/main" val="3207601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8</a:t>
            </a:fld>
            <a:endParaRPr lang="en-US"/>
          </a:p>
        </p:txBody>
      </p:sp>
    </p:spTree>
    <p:extLst>
      <p:ext uri="{BB962C8B-B14F-4D97-AF65-F5344CB8AC3E}">
        <p14:creationId xmlns:p14="http://schemas.microsoft.com/office/powerpoint/2010/main" val="387287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9</a:t>
            </a:fld>
            <a:endParaRPr lang="en-US"/>
          </a:p>
        </p:txBody>
      </p:sp>
    </p:spTree>
    <p:extLst>
      <p:ext uri="{BB962C8B-B14F-4D97-AF65-F5344CB8AC3E}">
        <p14:creationId xmlns:p14="http://schemas.microsoft.com/office/powerpoint/2010/main" val="3764473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2960972"/>
          </a:xfrm>
        </p:spPr>
        <p:txBody>
          <a:bodyPr anchor="b">
            <a:normAutofit/>
          </a:bodyPr>
          <a:lstStyle>
            <a:lvl1pPr algn="ctr">
              <a:lnSpc>
                <a:spcPct val="85000"/>
              </a:lnSpc>
              <a:defRPr sz="6600" spc="-50" baseline="0">
                <a:solidFill>
                  <a:srgbClr val="FFC000"/>
                </a:solidFill>
              </a:defRPr>
            </a:lvl1pPr>
          </a:lstStyle>
          <a:p>
            <a:r>
              <a:rPr lang="en-US" dirty="0"/>
              <a:t>Click to edit Master title style</a:t>
            </a:r>
          </a:p>
        </p:txBody>
      </p:sp>
      <p:sp>
        <p:nvSpPr>
          <p:cNvPr id="3" name="Subtitle 2"/>
          <p:cNvSpPr>
            <a:spLocks noGrp="1"/>
          </p:cNvSpPr>
          <p:nvPr>
            <p:ph type="subTitle" idx="1"/>
          </p:nvPr>
        </p:nvSpPr>
        <p:spPr>
          <a:xfrm>
            <a:off x="1097280" y="4045484"/>
            <a:ext cx="10058400" cy="1143000"/>
          </a:xfrm>
        </p:spPr>
        <p:txBody>
          <a:bodyPr lIns="91440" rIns="91440">
            <a:normAutofit/>
          </a:bodyPr>
          <a:lstStyle>
            <a:lvl1pPr marL="0" indent="0" algn="ctr">
              <a:buNone/>
              <a:defRPr sz="3200" b="1"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12/15/20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2" name="TextBox 11">
            <a:extLst>
              <a:ext uri="{FF2B5EF4-FFF2-40B4-BE49-F238E27FC236}">
                <a16:creationId xmlns:a16="http://schemas.microsoft.com/office/drawing/2014/main" id="{86B6F825-C38C-AE4E-98FF-DEF6B57ACA8D}"/>
              </a:ext>
            </a:extLst>
          </p:cNvPr>
          <p:cNvSpPr txBox="1"/>
          <p:nvPr userDrawn="1"/>
        </p:nvSpPr>
        <p:spPr>
          <a:xfrm>
            <a:off x="3286539" y="4837043"/>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9836" y="382748"/>
            <a:ext cx="10874853" cy="616227"/>
          </a:xfrm>
        </p:spPr>
        <p:txBody>
          <a:bodyPr anchor="t"/>
          <a:lstStyle>
            <a:lvl1pPr marL="0" algn="l">
              <a:defRPr sz="4000" b="1"/>
            </a:lvl1pPr>
          </a:lstStyle>
          <a:p>
            <a:r>
              <a:rPr lang="en-US" dirty="0"/>
              <a:t>Click to edit Master title style</a:t>
            </a:r>
          </a:p>
        </p:txBody>
      </p:sp>
      <p:sp>
        <p:nvSpPr>
          <p:cNvPr id="3" name="Content Placeholder 2"/>
          <p:cNvSpPr>
            <a:spLocks noGrp="1"/>
          </p:cNvSpPr>
          <p:nvPr>
            <p:ph idx="1" hasCustomPrompt="1"/>
          </p:nvPr>
        </p:nvSpPr>
        <p:spPr>
          <a:xfrm>
            <a:off x="679837" y="1246909"/>
            <a:ext cx="10874854" cy="4962698"/>
          </a:xfrm>
        </p:spPr>
        <p:txBody>
          <a:bodyPr>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79836" y="6459785"/>
            <a:ext cx="2889715" cy="365125"/>
          </a:xfrm>
        </p:spPr>
        <p:txBody>
          <a:bodyPr/>
          <a:lstStyle/>
          <a:p>
            <a:fld id="{528FC5F6-F338-4AE4-BB23-26385BCFC423}" type="datetimeFigureOut">
              <a:rPr lang="en-US" dirty="0"/>
              <a:t>12/15/20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248629" y="6457541"/>
            <a:ext cx="1312025" cy="365125"/>
          </a:xfrm>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66000">
              <a:schemeClr val="accent1">
                <a:lumMod val="20000"/>
                <a:lumOff val="80000"/>
                <a:alpha val="0"/>
              </a:schemeClr>
            </a:gs>
            <a:gs pos="100000">
              <a:schemeClr val="accent1">
                <a:lumMod val="45000"/>
                <a:lumOff val="5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600" b="0">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12/15/20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12/15/20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20000"/>
                <a:lumOff val="80000"/>
                <a:alpha val="0"/>
              </a:schemeClr>
            </a:gs>
            <a:gs pos="100000">
              <a:schemeClr val="accent1">
                <a:lumMod val="45000"/>
                <a:lumOff val="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12/15/20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3" name="Straight Connector 12">
            <a:extLst>
              <a:ext uri="{FF2B5EF4-FFF2-40B4-BE49-F238E27FC236}">
                <a16:creationId xmlns:a16="http://schemas.microsoft.com/office/drawing/2014/main" id="{BF056320-799F-4A4F-83BA-2012913315A8}"/>
              </a:ext>
            </a:extLst>
          </p:cNvPr>
          <p:cNvCxnSpPr/>
          <p:nvPr userDrawn="1"/>
        </p:nvCxnSpPr>
        <p:spPr>
          <a:xfrm>
            <a:off x="1158240" y="714168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sldNum="0" hdr="0" ftr="0" dt="0"/>
  <p:txStyles>
    <p:titleStyle>
      <a:lvl1pPr algn="l" defTabSz="914400" rtl="0" eaLnBrk="1" latinLnBrk="0" hangingPunct="1">
        <a:lnSpc>
          <a:spcPct val="85000"/>
        </a:lnSpc>
        <a:spcBef>
          <a:spcPct val="0"/>
        </a:spcBef>
        <a:buNone/>
        <a:defRPr sz="4800" kern="1200" spc="-50" baseline="0">
          <a:solidFill>
            <a:srgbClr val="FFC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4.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jpeg"/><Relationship Id="rId15" Type="http://schemas.openxmlformats.org/officeDocument/2006/relationships/image" Target="../media/image15.jpe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png"/><Relationship Id="rId1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hyperlink" Target="http://www.kompasvzw.be/" TargetMode="External"/><Relationship Id="rId7"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www.ondernemersvoorondernemers.be/" TargetMode="External"/><Relationship Id="rId5" Type="http://schemas.openxmlformats.org/officeDocument/2006/relationships/hyperlink" Target="mailto:bjorn@ondernemersvoorondernemers.be" TargetMode="External"/><Relationship Id="rId4" Type="http://schemas.openxmlformats.org/officeDocument/2006/relationships/image" Target="../media/image34.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758952"/>
            <a:ext cx="10058400" cy="2171061"/>
          </a:xfrm>
        </p:spPr>
        <p:txBody>
          <a:bodyPr>
            <a:normAutofit/>
          </a:bodyPr>
          <a:lstStyle/>
          <a:p>
            <a:r>
              <a:rPr lang="nl-BE" b="1" dirty="0"/>
              <a:t>Dienst aan de Gemeenschap</a:t>
            </a:r>
            <a:endParaRPr lang="en-BE" b="1"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176164"/>
            <a:ext cx="10058400" cy="1143000"/>
          </a:xfrm>
        </p:spPr>
        <p:txBody>
          <a:bodyPr>
            <a:noAutofit/>
          </a:bodyPr>
          <a:lstStyle/>
          <a:p>
            <a:r>
              <a:rPr lang="nl-BE" dirty="0"/>
              <a:t>District inspiratieMOMENT</a:t>
            </a:r>
          </a:p>
          <a:p>
            <a:r>
              <a:rPr lang="nl-BE" dirty="0"/>
              <a:t>12 december 20</a:t>
            </a:r>
            <a:r>
              <a:rPr lang="nl-BE" cap="none" dirty="0"/>
              <a:t>20</a:t>
            </a:r>
          </a:p>
          <a:p>
            <a:endParaRPr lang="nl-BE" cap="none" dirty="0"/>
          </a:p>
          <a:p>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93EA4D89-841C-674B-9F01-C45DFFFCAB2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a:t>
            </a:fld>
            <a:endParaRPr lang="en-US" dirty="0"/>
          </a:p>
        </p:txBody>
      </p:sp>
    </p:spTree>
    <p:extLst>
      <p:ext uri="{BB962C8B-B14F-4D97-AF65-F5344CB8AC3E}">
        <p14:creationId xmlns:p14="http://schemas.microsoft.com/office/powerpoint/2010/main" val="2094355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t>I.	Rotary Projects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fr-BE" dirty="0" err="1"/>
              <a:t>Kenmerken</a:t>
            </a:r>
            <a:endParaRPr lang="nl-NL" dirty="0"/>
          </a:p>
          <a:p>
            <a:r>
              <a:rPr lang="nl-NL" dirty="0"/>
              <a:t>(a)	verplichte projecten</a:t>
            </a:r>
          </a:p>
          <a:p>
            <a:r>
              <a:rPr lang="nl-NL" dirty="0"/>
              <a:t>(b)	jaarlijkse bijdragen</a:t>
            </a:r>
          </a:p>
          <a:p>
            <a:r>
              <a:rPr lang="nl-NL" dirty="0"/>
              <a:t>(c)	aan projecten van Rotary</a:t>
            </a:r>
          </a:p>
          <a:p>
            <a:endParaRPr lang="nl-NL" sz="300" dirty="0"/>
          </a:p>
          <a:p>
            <a:r>
              <a:rPr lang="nl-NL" dirty="0" err="1"/>
              <a:t>Governance</a:t>
            </a:r>
            <a:r>
              <a:rPr lang="nl-NL" dirty="0"/>
              <a:t> : beslissing van het bestuur</a:t>
            </a:r>
          </a:p>
          <a:p>
            <a:endParaRPr lang="nl-NL" sz="800" dirty="0"/>
          </a:p>
          <a:p>
            <a:r>
              <a:rPr lang="nl-NL" dirty="0"/>
              <a:t>Voorbeelden </a:t>
            </a:r>
          </a:p>
          <a:p>
            <a:pPr lvl="1"/>
            <a:r>
              <a:rPr lang="nl-NL" dirty="0"/>
              <a:t>Polio Plus</a:t>
            </a:r>
          </a:p>
          <a:p>
            <a:pPr lvl="1"/>
            <a:r>
              <a:rPr lang="nl-NL" dirty="0"/>
              <a:t>Ziekenhuizen zonder Grenzen </a:t>
            </a:r>
          </a:p>
          <a:p>
            <a:pPr lvl="1"/>
            <a:r>
              <a:rPr lang="nl-NL" dirty="0"/>
              <a:t>bijdrage tot Rotary Foundation</a:t>
            </a:r>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5" name="Afbeelding 4">
            <a:extLst>
              <a:ext uri="{FF2B5EF4-FFF2-40B4-BE49-F238E27FC236}">
                <a16:creationId xmlns:a16="http://schemas.microsoft.com/office/drawing/2014/main" id="{1254A9ED-2052-4371-A324-AEC497B85C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2257" y="1342929"/>
            <a:ext cx="3985045" cy="1432925"/>
          </a:xfrm>
          <a:prstGeom prst="rect">
            <a:avLst/>
          </a:prstGeom>
        </p:spPr>
      </p:pic>
      <p:sp>
        <p:nvSpPr>
          <p:cNvPr id="6" name="Ovaal 5">
            <a:extLst>
              <a:ext uri="{FF2B5EF4-FFF2-40B4-BE49-F238E27FC236}">
                <a16:creationId xmlns:a16="http://schemas.microsoft.com/office/drawing/2014/main" id="{E6E6311D-0C60-4098-A4C0-9FA09E6C237F}"/>
              </a:ext>
            </a:extLst>
          </p:cNvPr>
          <p:cNvSpPr/>
          <p:nvPr/>
        </p:nvSpPr>
        <p:spPr>
          <a:xfrm>
            <a:off x="7893940" y="1437497"/>
            <a:ext cx="1940723" cy="619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noFill/>
            </a:endParaRPr>
          </a:p>
        </p:txBody>
      </p:sp>
      <p:sp>
        <p:nvSpPr>
          <p:cNvPr id="9" name="Slide Number Placeholder 5">
            <a:extLst>
              <a:ext uri="{FF2B5EF4-FFF2-40B4-BE49-F238E27FC236}">
                <a16:creationId xmlns:a16="http://schemas.microsoft.com/office/drawing/2014/main" id="{E9C75963-E864-FE49-AFA5-C7E11AE0409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10</a:t>
            </a:fld>
            <a:endParaRPr lang="en-US" dirty="0"/>
          </a:p>
        </p:txBody>
      </p:sp>
    </p:spTree>
    <p:extLst>
      <p:ext uri="{BB962C8B-B14F-4D97-AF65-F5344CB8AC3E}">
        <p14:creationId xmlns:p14="http://schemas.microsoft.com/office/powerpoint/2010/main" val="4098062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t>II.	Club Projects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fr-BE" dirty="0" err="1"/>
              <a:t>Kenmerken</a:t>
            </a:r>
            <a:endParaRPr lang="nl-NL" dirty="0"/>
          </a:p>
          <a:p>
            <a:r>
              <a:rPr lang="nl-NL" dirty="0"/>
              <a:t>(a)	Projecten op voorstel van commissie DAG</a:t>
            </a:r>
          </a:p>
          <a:p>
            <a:r>
              <a:rPr lang="nl-NL" dirty="0"/>
              <a:t>(b)	Die over één of meerdere jaren lopen</a:t>
            </a:r>
          </a:p>
          <a:p>
            <a:r>
              <a:rPr lang="nl-NL" dirty="0"/>
              <a:t>(c)	Met aantoonbaar maatschappelijk impact</a:t>
            </a:r>
          </a:p>
          <a:p>
            <a:endParaRPr lang="nl-NL" sz="300" dirty="0"/>
          </a:p>
          <a:p>
            <a:r>
              <a:rPr lang="nl-NL" dirty="0" err="1"/>
              <a:t>Governance</a:t>
            </a:r>
            <a:r>
              <a:rPr lang="nl-NL" dirty="0"/>
              <a:t> : gemotiveerde selectie commissie DAG die ter goedkeuring voorlegt aan het bestuur</a:t>
            </a:r>
          </a:p>
          <a:p>
            <a:endParaRPr lang="nl-NL" sz="800" dirty="0"/>
          </a:p>
          <a:p>
            <a:r>
              <a:rPr lang="nl-NL" dirty="0"/>
              <a:t>Voorbeelden </a:t>
            </a:r>
          </a:p>
          <a:p>
            <a:pPr lvl="1"/>
            <a:r>
              <a:rPr lang="nl-NL" dirty="0"/>
              <a:t>De Branding</a:t>
            </a:r>
          </a:p>
          <a:p>
            <a:pPr lvl="1"/>
            <a:r>
              <a:rPr lang="nl-NL" dirty="0"/>
              <a:t>Exchange</a:t>
            </a: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5" name="Afbeelding 4">
            <a:extLst>
              <a:ext uri="{FF2B5EF4-FFF2-40B4-BE49-F238E27FC236}">
                <a16:creationId xmlns:a16="http://schemas.microsoft.com/office/drawing/2014/main" id="{1254A9ED-2052-4371-A324-AEC497B85C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2257" y="1342929"/>
            <a:ext cx="3985045" cy="1432925"/>
          </a:xfrm>
          <a:prstGeom prst="rect">
            <a:avLst/>
          </a:prstGeom>
        </p:spPr>
      </p:pic>
      <p:sp>
        <p:nvSpPr>
          <p:cNvPr id="6" name="Ovaal 5">
            <a:extLst>
              <a:ext uri="{FF2B5EF4-FFF2-40B4-BE49-F238E27FC236}">
                <a16:creationId xmlns:a16="http://schemas.microsoft.com/office/drawing/2014/main" id="{E6E6311D-0C60-4098-A4C0-9FA09E6C237F}"/>
              </a:ext>
            </a:extLst>
          </p:cNvPr>
          <p:cNvSpPr/>
          <p:nvPr/>
        </p:nvSpPr>
        <p:spPr>
          <a:xfrm>
            <a:off x="9906579" y="1439959"/>
            <a:ext cx="1940723" cy="619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noFill/>
            </a:endParaRPr>
          </a:p>
        </p:txBody>
      </p:sp>
      <p:sp>
        <p:nvSpPr>
          <p:cNvPr id="9" name="Slide Number Placeholder 5">
            <a:extLst>
              <a:ext uri="{FF2B5EF4-FFF2-40B4-BE49-F238E27FC236}">
                <a16:creationId xmlns:a16="http://schemas.microsoft.com/office/drawing/2014/main" id="{ED941F7B-2741-A448-8E3E-BCABAAF4A0F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11</a:t>
            </a:fld>
            <a:endParaRPr lang="en-US" dirty="0"/>
          </a:p>
        </p:txBody>
      </p:sp>
    </p:spTree>
    <p:extLst>
      <p:ext uri="{BB962C8B-B14F-4D97-AF65-F5344CB8AC3E}">
        <p14:creationId xmlns:p14="http://schemas.microsoft.com/office/powerpoint/2010/main" val="819268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t>III.	</a:t>
            </a:r>
            <a:r>
              <a:rPr lang="nl-NL" dirty="0" err="1"/>
              <a:t>Presidential</a:t>
            </a:r>
            <a:r>
              <a:rPr lang="nl-NL" dirty="0"/>
              <a:t> Projects</a:t>
            </a: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761703" y="1019215"/>
            <a:ext cx="10874854" cy="4962698"/>
          </a:xfrm>
        </p:spPr>
        <p:txBody>
          <a:bodyPr>
            <a:noAutofit/>
          </a:bodyPr>
          <a:lstStyle/>
          <a:p>
            <a:r>
              <a:rPr lang="fr-BE" dirty="0" err="1"/>
              <a:t>Kenmerken</a:t>
            </a:r>
            <a:endParaRPr lang="nl-NL" dirty="0"/>
          </a:p>
          <a:p>
            <a:r>
              <a:rPr lang="nl-NL" dirty="0"/>
              <a:t>(1)	Projecten van de voorzitter</a:t>
            </a:r>
          </a:p>
          <a:p>
            <a:r>
              <a:rPr lang="nl-NL" dirty="0"/>
              <a:t>(2)	Die over 3 jaren lopen  - </a:t>
            </a:r>
            <a:r>
              <a:rPr lang="nl-NL" dirty="0" err="1"/>
              <a:t>vzjaar</a:t>
            </a:r>
            <a:r>
              <a:rPr lang="nl-NL" dirty="0"/>
              <a:t> + 2 j nadien</a:t>
            </a:r>
          </a:p>
          <a:p>
            <a:r>
              <a:rPr lang="nl-NL" dirty="0"/>
              <a:t>(3)	Met groot maatschappelijk impact</a:t>
            </a:r>
          </a:p>
          <a:p>
            <a:endParaRPr lang="nl-NL" sz="100" dirty="0"/>
          </a:p>
          <a:p>
            <a:r>
              <a:rPr lang="nl-NL" dirty="0" err="1"/>
              <a:t>Governance</a:t>
            </a:r>
            <a:r>
              <a:rPr lang="nl-NL" dirty="0"/>
              <a:t> : voorzitter met begeleiding door commissie DAG en met goedkeuring van inkomende voorzitters</a:t>
            </a:r>
          </a:p>
          <a:p>
            <a:endParaRPr lang="nl-NL" sz="300" dirty="0"/>
          </a:p>
          <a:p>
            <a:r>
              <a:rPr lang="nl-NL" dirty="0"/>
              <a:t>Voorbeelden </a:t>
            </a:r>
          </a:p>
          <a:p>
            <a:pPr lvl="1"/>
            <a:r>
              <a:rPr lang="nl-NL" dirty="0"/>
              <a:t>Ethiopië</a:t>
            </a:r>
          </a:p>
          <a:p>
            <a:pPr lvl="1"/>
            <a:r>
              <a:rPr lang="nl-NL" dirty="0" err="1"/>
              <a:t>Youthstart</a:t>
            </a:r>
            <a:r>
              <a:rPr lang="nl-NL" dirty="0"/>
              <a:t> </a:t>
            </a:r>
          </a:p>
          <a:p>
            <a:pPr lvl="1"/>
            <a:r>
              <a:rPr lang="nl-NL" dirty="0"/>
              <a:t>Sint-Michiel - Agape</a:t>
            </a: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5" name="Afbeelding 4">
            <a:extLst>
              <a:ext uri="{FF2B5EF4-FFF2-40B4-BE49-F238E27FC236}">
                <a16:creationId xmlns:a16="http://schemas.microsoft.com/office/drawing/2014/main" id="{1254A9ED-2052-4371-A324-AEC497B85C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2257" y="1342929"/>
            <a:ext cx="3985045" cy="1432925"/>
          </a:xfrm>
          <a:prstGeom prst="rect">
            <a:avLst/>
          </a:prstGeom>
        </p:spPr>
      </p:pic>
      <p:sp>
        <p:nvSpPr>
          <p:cNvPr id="6" name="Ovaal 5">
            <a:extLst>
              <a:ext uri="{FF2B5EF4-FFF2-40B4-BE49-F238E27FC236}">
                <a16:creationId xmlns:a16="http://schemas.microsoft.com/office/drawing/2014/main" id="{E6E6311D-0C60-4098-A4C0-9FA09E6C237F}"/>
              </a:ext>
            </a:extLst>
          </p:cNvPr>
          <p:cNvSpPr/>
          <p:nvPr/>
        </p:nvSpPr>
        <p:spPr>
          <a:xfrm>
            <a:off x="7914056" y="1983847"/>
            <a:ext cx="1940723" cy="619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noFill/>
            </a:endParaRPr>
          </a:p>
        </p:txBody>
      </p:sp>
      <p:sp>
        <p:nvSpPr>
          <p:cNvPr id="9" name="Slide Number Placeholder 5">
            <a:extLst>
              <a:ext uri="{FF2B5EF4-FFF2-40B4-BE49-F238E27FC236}">
                <a16:creationId xmlns:a16="http://schemas.microsoft.com/office/drawing/2014/main" id="{E32E9BE8-0922-DF43-978D-822473EFF4C6}"/>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12</a:t>
            </a:fld>
            <a:endParaRPr lang="en-US" dirty="0"/>
          </a:p>
        </p:txBody>
      </p:sp>
    </p:spTree>
    <p:extLst>
      <p:ext uri="{BB962C8B-B14F-4D97-AF65-F5344CB8AC3E}">
        <p14:creationId xmlns:p14="http://schemas.microsoft.com/office/powerpoint/2010/main" val="11885387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t>IV.	</a:t>
            </a:r>
            <a:r>
              <a:rPr lang="nl-NL" dirty="0" err="1"/>
              <a:t>Social</a:t>
            </a:r>
            <a:r>
              <a:rPr lang="nl-NL" dirty="0"/>
              <a:t> Impact Projects</a:t>
            </a: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fr-BE" dirty="0" err="1"/>
              <a:t>Kenmerken</a:t>
            </a:r>
            <a:endParaRPr lang="nl-NL" dirty="0"/>
          </a:p>
          <a:p>
            <a:r>
              <a:rPr lang="nl-NL" dirty="0"/>
              <a:t>(1)	Investering in project waar de club zich </a:t>
            </a:r>
            <a:br>
              <a:rPr lang="nl-NL" dirty="0"/>
            </a:br>
            <a:r>
              <a:rPr lang="nl-NL" dirty="0"/>
              <a:t>	in zijn geheel op engageert</a:t>
            </a:r>
          </a:p>
          <a:p>
            <a:r>
              <a:rPr lang="nl-NL" dirty="0"/>
              <a:t>(2)	Die over meerdere jaren lopen</a:t>
            </a:r>
          </a:p>
          <a:p>
            <a:r>
              <a:rPr lang="nl-NL" dirty="0"/>
              <a:t>(3)	Met zeer groot maatschappelijk impact</a:t>
            </a:r>
          </a:p>
          <a:p>
            <a:r>
              <a:rPr lang="nl-NL" dirty="0"/>
              <a:t>Ambitie om maatschappelijk impact structureel te verhogen op langere termijn met een project op 5 jaar door inzetten van 50% van reserves. </a:t>
            </a:r>
          </a:p>
          <a:p>
            <a:r>
              <a:rPr lang="nl-NL" dirty="0" err="1"/>
              <a:t>Governance</a:t>
            </a:r>
            <a:r>
              <a:rPr lang="nl-NL" dirty="0"/>
              <a:t> : engagement hele club = beslissingsbevoegdheid bij de algemene vergadering, op voordracht van het bestuur en na        uitwerking door een commissie</a:t>
            </a:r>
          </a:p>
          <a:p>
            <a:endParaRPr lang="nl-NL" sz="14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5" name="Afbeelding 4">
            <a:extLst>
              <a:ext uri="{FF2B5EF4-FFF2-40B4-BE49-F238E27FC236}">
                <a16:creationId xmlns:a16="http://schemas.microsoft.com/office/drawing/2014/main" id="{1254A9ED-2052-4371-A324-AEC497B85C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62257" y="1342929"/>
            <a:ext cx="3985045" cy="1432925"/>
          </a:xfrm>
          <a:prstGeom prst="rect">
            <a:avLst/>
          </a:prstGeom>
        </p:spPr>
      </p:pic>
      <p:sp>
        <p:nvSpPr>
          <p:cNvPr id="6" name="Ovaal 5">
            <a:extLst>
              <a:ext uri="{FF2B5EF4-FFF2-40B4-BE49-F238E27FC236}">
                <a16:creationId xmlns:a16="http://schemas.microsoft.com/office/drawing/2014/main" id="{E6E6311D-0C60-4098-A4C0-9FA09E6C237F}"/>
              </a:ext>
            </a:extLst>
          </p:cNvPr>
          <p:cNvSpPr/>
          <p:nvPr/>
        </p:nvSpPr>
        <p:spPr>
          <a:xfrm>
            <a:off x="9879042" y="1983847"/>
            <a:ext cx="1940723" cy="619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noFill/>
            </a:endParaRPr>
          </a:p>
        </p:txBody>
      </p:sp>
      <p:sp>
        <p:nvSpPr>
          <p:cNvPr id="9" name="Slide Number Placeholder 5">
            <a:extLst>
              <a:ext uri="{FF2B5EF4-FFF2-40B4-BE49-F238E27FC236}">
                <a16:creationId xmlns:a16="http://schemas.microsoft.com/office/drawing/2014/main" id="{5406165E-94B0-2F49-B7E8-152CF31C509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13</a:t>
            </a:fld>
            <a:endParaRPr lang="en-US" dirty="0"/>
          </a:p>
        </p:txBody>
      </p:sp>
    </p:spTree>
    <p:extLst>
      <p:ext uri="{BB962C8B-B14F-4D97-AF65-F5344CB8AC3E}">
        <p14:creationId xmlns:p14="http://schemas.microsoft.com/office/powerpoint/2010/main" val="2640766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BE" dirty="0"/>
              <a:t>Bijlage : </a:t>
            </a:r>
            <a:r>
              <a:rPr lang="nl-BE" dirty="0" err="1"/>
              <a:t>social</a:t>
            </a:r>
            <a:r>
              <a:rPr lang="nl-BE" dirty="0"/>
              <a:t> impact </a:t>
            </a:r>
            <a:r>
              <a:rPr lang="nl-BE" dirty="0" err="1"/>
              <a:t>bonds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79836" y="1129028"/>
            <a:ext cx="10874854" cy="4962698"/>
          </a:xfrm>
        </p:spPr>
        <p:txBody>
          <a:bodyPr>
            <a:noAutofit/>
          </a:bodyPr>
          <a:lstStyle/>
          <a:p>
            <a:r>
              <a:rPr lang="nl-NL" dirty="0"/>
              <a:t>Een </a:t>
            </a:r>
            <a:r>
              <a:rPr lang="nl-NL" dirty="0" err="1"/>
              <a:t>Social</a:t>
            </a:r>
            <a:r>
              <a:rPr lang="nl-NL" dirty="0"/>
              <a:t> Impact Bond (SIB) is een innovatieve en alternatieve financieringsvorm voor sociale projecten waar vier partijen zich in engageren, met name </a:t>
            </a:r>
          </a:p>
          <a:p>
            <a:r>
              <a:rPr lang="nl-NL" dirty="0"/>
              <a:t>(a)	een overheidsorgaan </a:t>
            </a:r>
            <a:r>
              <a:rPr lang="nl-NL" i="1" dirty="0"/>
              <a:t>(departement,…)</a:t>
            </a:r>
          </a:p>
          <a:p>
            <a:r>
              <a:rPr lang="nl-NL" dirty="0"/>
              <a:t>(b)	een externe uitvoerder </a:t>
            </a:r>
            <a:r>
              <a:rPr lang="nl-NL" i="1" dirty="0"/>
              <a:t>(een stevige vzw met goede track record)</a:t>
            </a:r>
          </a:p>
          <a:p>
            <a:r>
              <a:rPr lang="nl-NL" dirty="0"/>
              <a:t>(c)	een private investeerder </a:t>
            </a:r>
            <a:r>
              <a:rPr lang="nl-NL" i="1" dirty="0"/>
              <a:t>(bv. een Rotary club)</a:t>
            </a:r>
          </a:p>
          <a:p>
            <a:r>
              <a:rPr lang="nl-NL" dirty="0"/>
              <a:t>(d)	een onafhankelijke controlerende instantie </a:t>
            </a:r>
            <a:r>
              <a:rPr lang="nl-NL" i="1" dirty="0"/>
              <a:t>(vaak een universiteit)</a:t>
            </a:r>
          </a:p>
          <a:p>
            <a:r>
              <a:rPr lang="nl-NL" dirty="0"/>
              <a:t>die samen een maatschappelijk uitdaging aanpakken. Het doel is een maatschappelijk probleem op te lossen of te reduceren en daardoor de daaraan gekoppelde maatschappelijke kosten terug te dringen. </a:t>
            </a: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F864FB8F-E234-224C-A6D7-654FB5F20B51}"/>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14</a:t>
            </a:fld>
            <a:endParaRPr lang="en-US" dirty="0"/>
          </a:p>
        </p:txBody>
      </p:sp>
    </p:spTree>
    <p:extLst>
      <p:ext uri="{BB962C8B-B14F-4D97-AF65-F5344CB8AC3E}">
        <p14:creationId xmlns:p14="http://schemas.microsoft.com/office/powerpoint/2010/main" val="3077948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90347" y="457894"/>
            <a:ext cx="10874853" cy="616227"/>
          </a:xfrm>
        </p:spPr>
        <p:txBody>
          <a:bodyPr>
            <a:normAutofit/>
          </a:bodyPr>
          <a:lstStyle/>
          <a:p>
            <a:r>
              <a:rPr lang="nl-BE" dirty="0"/>
              <a:t>Bijlage : </a:t>
            </a:r>
            <a:r>
              <a:rPr lang="nl-BE" dirty="0" err="1"/>
              <a:t>social</a:t>
            </a:r>
            <a:r>
              <a:rPr lang="nl-BE" dirty="0"/>
              <a:t> impact </a:t>
            </a:r>
            <a:r>
              <a:rPr lang="nl-BE" dirty="0" err="1"/>
              <a:t>bonds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NL" dirty="0"/>
          </a:p>
          <a:p>
            <a:r>
              <a:rPr lang="nl-NL" dirty="0"/>
              <a:t>Voorbeelden : wedertewerkstelling van gedetineerden, opvang van jongeren in nood, armoedebestrijding, etc</a:t>
            </a:r>
          </a:p>
          <a:p>
            <a:endParaRPr lang="nl-NL" dirty="0"/>
          </a:p>
          <a:p>
            <a:r>
              <a:rPr lang="nl-NL" dirty="0"/>
              <a:t>SIB opzetten : met knowhow en structuren van een bank.</a:t>
            </a:r>
          </a:p>
          <a:p>
            <a:endParaRPr lang="nl-NL" dirty="0"/>
          </a:p>
          <a:p>
            <a:r>
              <a:rPr lang="nl-NL" dirty="0"/>
              <a:t>Relatief nieuw, maar sterk opgang- Scandinavië, UK, USA,... </a:t>
            </a:r>
          </a:p>
          <a:p>
            <a:endParaRPr lang="nl-NL"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5475AC05-D7F2-BE4F-B1E2-2BDFE892087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15</a:t>
            </a:fld>
            <a:endParaRPr lang="en-US" dirty="0"/>
          </a:p>
        </p:txBody>
      </p:sp>
    </p:spTree>
    <p:extLst>
      <p:ext uri="{BB962C8B-B14F-4D97-AF65-F5344CB8AC3E}">
        <p14:creationId xmlns:p14="http://schemas.microsoft.com/office/powerpoint/2010/main" val="1966421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BE" dirty="0"/>
              <a:t>Bijlage : </a:t>
            </a:r>
            <a:r>
              <a:rPr lang="nl-BE" dirty="0" err="1"/>
              <a:t>social</a:t>
            </a:r>
            <a:r>
              <a:rPr lang="nl-BE" dirty="0"/>
              <a:t> impact </a:t>
            </a:r>
            <a:r>
              <a:rPr lang="nl-BE" dirty="0" err="1"/>
              <a:t>bonds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79836" y="1246909"/>
            <a:ext cx="10956721" cy="4962698"/>
          </a:xfrm>
        </p:spPr>
        <p:txBody>
          <a:bodyPr>
            <a:noAutofit/>
          </a:bodyPr>
          <a:lstStyle/>
          <a:p>
            <a:r>
              <a:rPr lang="nl-NL" dirty="0"/>
              <a:t>In Vlaanderen : eerste </a:t>
            </a:r>
            <a:r>
              <a:rPr lang="nl-NL" dirty="0" err="1"/>
              <a:t>SIB’s</a:t>
            </a:r>
            <a:r>
              <a:rPr lang="nl-NL" dirty="0"/>
              <a:t> !</a:t>
            </a:r>
          </a:p>
          <a:p>
            <a:r>
              <a:rPr lang="nl-NL" dirty="0"/>
              <a:t>(a)	Overheid: Minister van Welzijn Wouter Beke</a:t>
            </a:r>
          </a:p>
          <a:p>
            <a:r>
              <a:rPr lang="nl-NL" dirty="0"/>
              <a:t>(b)	Externe uitvoerder: Vzw Oranjehuis Kortrijk</a:t>
            </a:r>
          </a:p>
          <a:p>
            <a:r>
              <a:rPr lang="nl-NL" dirty="0"/>
              <a:t>(c)	Financiers: BESIX Foundation, BNP Paribas European </a:t>
            </a:r>
            <a:r>
              <a:rPr lang="nl-NL" dirty="0" err="1"/>
              <a:t>Social</a:t>
            </a:r>
            <a:r>
              <a:rPr lang="nl-NL" dirty="0"/>
              <a:t> Impact  </a:t>
            </a:r>
            <a:r>
              <a:rPr lang="nl-NL" dirty="0" err="1"/>
              <a:t>Bonds</a:t>
            </a:r>
            <a:r>
              <a:rPr lang="nl-NL" dirty="0"/>
              <a:t> Fund, BNP Paribas Fortis en </a:t>
            </a:r>
            <a:r>
              <a:rPr lang="nl-NL" dirty="0" err="1"/>
              <a:t>Labido</a:t>
            </a:r>
            <a:r>
              <a:rPr lang="nl-NL" dirty="0"/>
              <a:t> Invest (BOSS </a:t>
            </a:r>
            <a:r>
              <a:rPr lang="nl-NL" dirty="0" err="1"/>
              <a:t>paints</a:t>
            </a:r>
            <a:r>
              <a:rPr lang="nl-NL" dirty="0"/>
              <a:t>)</a:t>
            </a:r>
          </a:p>
          <a:p>
            <a:r>
              <a:rPr lang="nl-NL" dirty="0"/>
              <a:t>(d)	Onafhankelijke controlerende instantie: KU Leuven, onderzoekscentrum LUCAS</a:t>
            </a:r>
          </a:p>
          <a:p>
            <a:r>
              <a:rPr lang="nl-NL" dirty="0"/>
              <a:t>Verantwoordelijke bank: BNP Paribas Fortis</a:t>
            </a:r>
          </a:p>
          <a:p>
            <a:r>
              <a:rPr lang="nl-NL" dirty="0"/>
              <a:t>Project: “Back on track”, jongeren van 17 tot 25 uit </a:t>
            </a:r>
            <a:br>
              <a:rPr lang="nl-NL" dirty="0"/>
            </a:br>
            <a:r>
              <a:rPr lang="nl-NL" dirty="0"/>
              <a:t>dreigende dakloosheid halen</a:t>
            </a:r>
          </a:p>
          <a:p>
            <a:endParaRPr lang="nl-NL"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6FFEC56F-09D4-5E47-A8E8-D4907256EA20}"/>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16</a:t>
            </a:fld>
            <a:endParaRPr lang="en-US" dirty="0"/>
          </a:p>
        </p:txBody>
      </p:sp>
    </p:spTree>
    <p:extLst>
      <p:ext uri="{BB962C8B-B14F-4D97-AF65-F5344CB8AC3E}">
        <p14:creationId xmlns:p14="http://schemas.microsoft.com/office/powerpoint/2010/main" val="1274323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189030"/>
            <a:ext cx="10058400" cy="2960972"/>
          </a:xfrm>
        </p:spPr>
        <p:txBody>
          <a:bodyPr>
            <a:normAutofit/>
          </a:bodyPr>
          <a:lstStyle/>
          <a:p>
            <a:r>
              <a:rPr lang="nl-BE" dirty="0"/>
              <a:t>DaG – POLL 1</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473773"/>
            <a:ext cx="10058400" cy="1143000"/>
          </a:xfrm>
        </p:spPr>
        <p:txBody>
          <a:bodyPr>
            <a:noAutofit/>
          </a:bodyPr>
          <a:lstStyle/>
          <a:p>
            <a:r>
              <a:rPr lang="nl-NL" dirty="0"/>
              <a:t>Moet ‘Dienst aan de gemeenschap’</a:t>
            </a:r>
          </a:p>
          <a:p>
            <a:r>
              <a:rPr lang="nl-NL" dirty="0"/>
              <a:t>HANDS-ON ZIJN ?</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C5445AE8-A856-1C47-BE9A-0F760A136C6E}"/>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17</a:t>
            </a:fld>
            <a:endParaRPr lang="en-US" dirty="0"/>
          </a:p>
        </p:txBody>
      </p:sp>
    </p:spTree>
    <p:extLst>
      <p:ext uri="{BB962C8B-B14F-4D97-AF65-F5344CB8AC3E}">
        <p14:creationId xmlns:p14="http://schemas.microsoft.com/office/powerpoint/2010/main" val="1289777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189030"/>
            <a:ext cx="10058400" cy="2960972"/>
          </a:xfrm>
        </p:spPr>
        <p:txBody>
          <a:bodyPr>
            <a:normAutofit/>
          </a:bodyPr>
          <a:lstStyle/>
          <a:p>
            <a:r>
              <a:rPr lang="nl-BE" dirty="0"/>
              <a:t>Het perfecte project ?</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473773"/>
            <a:ext cx="10058400" cy="1143000"/>
          </a:xfrm>
        </p:spPr>
        <p:txBody>
          <a:bodyPr>
            <a:noAutofit/>
          </a:bodyPr>
          <a:lstStyle/>
          <a:p>
            <a:r>
              <a:rPr lang="nl-NL" dirty="0" err="1"/>
              <a:t>Lydwine</a:t>
            </a:r>
            <a:r>
              <a:rPr lang="nl-NL" dirty="0"/>
              <a:t> Van Damme </a:t>
            </a:r>
          </a:p>
          <a:p>
            <a:r>
              <a:rPr lang="nl-BE" dirty="0"/>
              <a:t>Rotary DIKSMUIDE 86XX</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A194C91D-DCDD-584A-A35A-8A3627875BD0}"/>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18</a:t>
            </a:fld>
            <a:endParaRPr lang="en-US" dirty="0"/>
          </a:p>
        </p:txBody>
      </p:sp>
    </p:spTree>
    <p:extLst>
      <p:ext uri="{BB962C8B-B14F-4D97-AF65-F5344CB8AC3E}">
        <p14:creationId xmlns:p14="http://schemas.microsoft.com/office/powerpoint/2010/main" val="2108937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79837" y="521005"/>
            <a:ext cx="10874853" cy="616227"/>
          </a:xfrm>
        </p:spPr>
        <p:txBody>
          <a:bodyPr>
            <a:normAutofit/>
          </a:bodyPr>
          <a:lstStyle/>
          <a:p>
            <a:r>
              <a:rPr lang="nl-BE" sz="2400" dirty="0"/>
              <a:t>Zoek het perfecte lokale DAG-project </a:t>
            </a:r>
            <a:endParaRPr lang="en-BE" sz="24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79837" y="1849821"/>
            <a:ext cx="11070730" cy="4359786"/>
          </a:xfrm>
        </p:spPr>
        <p:txBody>
          <a:bodyPr>
            <a:noAutofit/>
          </a:bodyPr>
          <a:lstStyle/>
          <a:p>
            <a:pPr marL="0" indent="0">
              <a:buNone/>
            </a:pPr>
            <a:br>
              <a:rPr lang="nl-BE" sz="2800" dirty="0"/>
            </a:br>
            <a:r>
              <a:rPr lang="nl-BE" sz="2800" dirty="0"/>
              <a:t>Focus op : 				</a:t>
            </a:r>
            <a:r>
              <a:rPr lang="nl-BE" dirty="0"/>
              <a:t>	 * Jonge clubs</a:t>
            </a:r>
            <a:br>
              <a:rPr lang="nl-BE" sz="2800" dirty="0"/>
            </a:br>
            <a:br>
              <a:rPr lang="nl-BE" sz="2800" dirty="0"/>
            </a:br>
            <a:r>
              <a:rPr lang="nl-BE" sz="2800" dirty="0"/>
              <a:t>- kleinschalige				 * Nieuwe Clubs</a:t>
            </a:r>
            <a:br>
              <a:rPr lang="nl-BE" sz="2800" dirty="0"/>
            </a:br>
            <a:br>
              <a:rPr lang="nl-BE" sz="2800" dirty="0"/>
            </a:br>
            <a:r>
              <a:rPr lang="nl-BE" sz="2800" dirty="0"/>
              <a:t>- lokale projecten				 </a:t>
            </a:r>
            <a:r>
              <a:rPr lang="nl-BE" dirty="0"/>
              <a:t>* Clubs met beperktere budgetten</a:t>
            </a:r>
          </a:p>
          <a:p>
            <a:pPr marL="0" indent="0">
              <a:buNone/>
            </a:pPr>
            <a:endParaRPr lang="nl-BE" sz="2800" dirty="0"/>
          </a:p>
          <a:p>
            <a:endParaRPr lang="nl-BE" sz="2800" dirty="0"/>
          </a:p>
          <a:p>
            <a:endParaRPr lang="nl-BE" sz="2800" dirty="0"/>
          </a:p>
          <a:p>
            <a:endParaRPr lang="nl-BE" sz="2800"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Tekstvak 5">
            <a:extLst>
              <a:ext uri="{FF2B5EF4-FFF2-40B4-BE49-F238E27FC236}">
                <a16:creationId xmlns:a16="http://schemas.microsoft.com/office/drawing/2014/main" id="{90B5692B-B941-4819-BC08-96B28B2EA74F}"/>
              </a:ext>
            </a:extLst>
          </p:cNvPr>
          <p:cNvSpPr txBox="1"/>
          <p:nvPr/>
        </p:nvSpPr>
        <p:spPr>
          <a:xfrm>
            <a:off x="2340077" y="4847303"/>
            <a:ext cx="7119233" cy="1077218"/>
          </a:xfrm>
          <a:prstGeom prst="rect">
            <a:avLst/>
          </a:prstGeom>
          <a:noFill/>
        </p:spPr>
        <p:txBody>
          <a:bodyPr wrap="square">
            <a:spAutoFit/>
          </a:bodyPr>
          <a:lstStyle/>
          <a:p>
            <a:pPr algn="ctr"/>
            <a:r>
              <a:rPr lang="nl-BE" sz="3200" dirty="0"/>
              <a:t>Ook een </a:t>
            </a:r>
            <a:r>
              <a:rPr lang="nl-BE" sz="3200" b="1" dirty="0">
                <a:solidFill>
                  <a:schemeClr val="accent1">
                    <a:lumMod val="60000"/>
                    <a:lumOff val="40000"/>
                  </a:schemeClr>
                </a:solidFill>
              </a:rPr>
              <a:t>klein</a:t>
            </a:r>
            <a:r>
              <a:rPr lang="nl-BE" sz="3200" dirty="0"/>
              <a:t> project kan</a:t>
            </a:r>
            <a:br>
              <a:rPr lang="nl-BE" sz="3200" dirty="0"/>
            </a:br>
            <a:r>
              <a:rPr lang="nl-BE" sz="3200" dirty="0"/>
              <a:t>een </a:t>
            </a:r>
            <a:r>
              <a:rPr lang="nl-BE" sz="3200" b="1" dirty="0">
                <a:solidFill>
                  <a:schemeClr val="accent1">
                    <a:lumMod val="60000"/>
                    <a:lumOff val="40000"/>
                  </a:schemeClr>
                </a:solidFill>
              </a:rPr>
              <a:t>GROOT</a:t>
            </a:r>
            <a:r>
              <a:rPr lang="nl-BE" sz="3200" dirty="0"/>
              <a:t> verschil maken</a:t>
            </a:r>
          </a:p>
        </p:txBody>
      </p:sp>
      <p:sp>
        <p:nvSpPr>
          <p:cNvPr id="8" name="Slide Number Placeholder 5">
            <a:extLst>
              <a:ext uri="{FF2B5EF4-FFF2-40B4-BE49-F238E27FC236}">
                <a16:creationId xmlns:a16="http://schemas.microsoft.com/office/drawing/2014/main" id="{46D0EC8B-DC2E-7349-AB7D-38D80FE482F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19</a:t>
            </a:fld>
            <a:endParaRPr lang="en-US" dirty="0"/>
          </a:p>
        </p:txBody>
      </p:sp>
    </p:spTree>
    <p:extLst>
      <p:ext uri="{BB962C8B-B14F-4D97-AF65-F5344CB8AC3E}">
        <p14:creationId xmlns:p14="http://schemas.microsoft.com/office/powerpoint/2010/main" val="114780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poseren, staand, mensen&#10;&#10;Automatisch gegenereerde beschrijving">
            <a:extLst>
              <a:ext uri="{FF2B5EF4-FFF2-40B4-BE49-F238E27FC236}">
                <a16:creationId xmlns:a16="http://schemas.microsoft.com/office/drawing/2014/main" id="{C15446D6-7874-44CD-B453-2AE7233D7E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5655" y="1388259"/>
            <a:ext cx="6145052" cy="4771070"/>
          </a:xfrm>
          <a:prstGeom prst="rect">
            <a:avLst/>
          </a:prstGeom>
        </p:spPr>
      </p:pic>
      <p:sp>
        <p:nvSpPr>
          <p:cNvPr id="21" name="Tekstvak 17">
            <a:extLst>
              <a:ext uri="{FF2B5EF4-FFF2-40B4-BE49-F238E27FC236}">
                <a16:creationId xmlns:a16="http://schemas.microsoft.com/office/drawing/2014/main" id="{799F9B60-EFDD-9E42-8257-8969CD890383}"/>
              </a:ext>
            </a:extLst>
          </p:cNvPr>
          <p:cNvSpPr txBox="1"/>
          <p:nvPr/>
        </p:nvSpPr>
        <p:spPr>
          <a:xfrm>
            <a:off x="2685655" y="5839073"/>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00355" y="289815"/>
            <a:ext cx="10874853" cy="616227"/>
          </a:xfrm>
        </p:spPr>
        <p:txBody>
          <a:bodyPr>
            <a:normAutofit/>
          </a:bodyPr>
          <a:lstStyle/>
          <a:p>
            <a:r>
              <a:rPr lang="nl-NL" dirty="0"/>
              <a:t>D</a:t>
            </a:r>
            <a:r>
              <a:rPr lang="nl-BE" dirty="0" err="1"/>
              <a:t>istrictscommissie</a:t>
            </a:r>
            <a:r>
              <a:rPr lang="nl-BE" dirty="0"/>
              <a:t> DaG</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22" name="Tekstvak 21">
            <a:extLst>
              <a:ext uri="{FF2B5EF4-FFF2-40B4-BE49-F238E27FC236}">
                <a16:creationId xmlns:a16="http://schemas.microsoft.com/office/drawing/2014/main" id="{0E46BF26-5551-4E21-9486-EBD789735569}"/>
              </a:ext>
            </a:extLst>
          </p:cNvPr>
          <p:cNvSpPr txBox="1"/>
          <p:nvPr/>
        </p:nvSpPr>
        <p:spPr>
          <a:xfrm>
            <a:off x="3190860" y="5814535"/>
            <a:ext cx="1093076" cy="369332"/>
          </a:xfrm>
          <a:prstGeom prst="rect">
            <a:avLst/>
          </a:prstGeom>
          <a:noFill/>
        </p:spPr>
        <p:txBody>
          <a:bodyPr wrap="square" rtlCol="0">
            <a:spAutoFit/>
          </a:bodyPr>
          <a:lstStyle/>
          <a:p>
            <a:r>
              <a:rPr lang="nl-NL" b="1" dirty="0">
                <a:solidFill>
                  <a:schemeClr val="bg1"/>
                </a:solidFill>
              </a:rPr>
              <a:t>Heidi</a:t>
            </a:r>
            <a:endParaRPr lang="nl-BE" b="1" dirty="0">
              <a:solidFill>
                <a:schemeClr val="bg1"/>
              </a:solidFill>
            </a:endParaRPr>
          </a:p>
        </p:txBody>
      </p:sp>
      <p:sp>
        <p:nvSpPr>
          <p:cNvPr id="23" name="Tekstvak 22">
            <a:extLst>
              <a:ext uri="{FF2B5EF4-FFF2-40B4-BE49-F238E27FC236}">
                <a16:creationId xmlns:a16="http://schemas.microsoft.com/office/drawing/2014/main" id="{7BCF40CD-E923-40DB-9B96-3A073E495A42}"/>
              </a:ext>
            </a:extLst>
          </p:cNvPr>
          <p:cNvSpPr txBox="1"/>
          <p:nvPr/>
        </p:nvSpPr>
        <p:spPr>
          <a:xfrm>
            <a:off x="4944706" y="5839073"/>
            <a:ext cx="1093076" cy="369332"/>
          </a:xfrm>
          <a:prstGeom prst="rect">
            <a:avLst/>
          </a:prstGeom>
          <a:noFill/>
        </p:spPr>
        <p:txBody>
          <a:bodyPr wrap="square" rtlCol="0">
            <a:spAutoFit/>
          </a:bodyPr>
          <a:lstStyle/>
          <a:p>
            <a:r>
              <a:rPr lang="nl-NL" b="1" dirty="0">
                <a:solidFill>
                  <a:schemeClr val="bg1"/>
                </a:solidFill>
              </a:rPr>
              <a:t>Koen</a:t>
            </a:r>
            <a:endParaRPr lang="nl-BE" b="1" dirty="0">
              <a:solidFill>
                <a:schemeClr val="bg1"/>
              </a:solidFill>
            </a:endParaRPr>
          </a:p>
        </p:txBody>
      </p:sp>
      <p:sp>
        <p:nvSpPr>
          <p:cNvPr id="24" name="Tekstvak 23">
            <a:extLst>
              <a:ext uri="{FF2B5EF4-FFF2-40B4-BE49-F238E27FC236}">
                <a16:creationId xmlns:a16="http://schemas.microsoft.com/office/drawing/2014/main" id="{6AD2C68C-6835-45DF-95B3-0F24D25BC162}"/>
              </a:ext>
            </a:extLst>
          </p:cNvPr>
          <p:cNvSpPr txBox="1"/>
          <p:nvPr/>
        </p:nvSpPr>
        <p:spPr>
          <a:xfrm>
            <a:off x="6379100" y="5831543"/>
            <a:ext cx="1093076" cy="369332"/>
          </a:xfrm>
          <a:prstGeom prst="rect">
            <a:avLst/>
          </a:prstGeom>
          <a:noFill/>
        </p:spPr>
        <p:txBody>
          <a:bodyPr wrap="square" rtlCol="0">
            <a:spAutoFit/>
          </a:bodyPr>
          <a:lstStyle/>
          <a:p>
            <a:r>
              <a:rPr lang="nl-NL" b="1" dirty="0">
                <a:solidFill>
                  <a:schemeClr val="bg1"/>
                </a:solidFill>
              </a:rPr>
              <a:t>Lydwine</a:t>
            </a:r>
            <a:endParaRPr lang="nl-BE" b="1" dirty="0">
              <a:solidFill>
                <a:schemeClr val="bg1"/>
              </a:solidFill>
            </a:endParaRPr>
          </a:p>
        </p:txBody>
      </p:sp>
      <p:sp>
        <p:nvSpPr>
          <p:cNvPr id="25" name="Tekstvak 24">
            <a:extLst>
              <a:ext uri="{FF2B5EF4-FFF2-40B4-BE49-F238E27FC236}">
                <a16:creationId xmlns:a16="http://schemas.microsoft.com/office/drawing/2014/main" id="{89617D6D-ECE3-44B2-8CC7-BA1DE5E38260}"/>
              </a:ext>
            </a:extLst>
          </p:cNvPr>
          <p:cNvSpPr txBox="1"/>
          <p:nvPr/>
        </p:nvSpPr>
        <p:spPr>
          <a:xfrm>
            <a:off x="7750295" y="5854821"/>
            <a:ext cx="1093076" cy="369332"/>
          </a:xfrm>
          <a:prstGeom prst="rect">
            <a:avLst/>
          </a:prstGeom>
          <a:noFill/>
        </p:spPr>
        <p:txBody>
          <a:bodyPr wrap="square" rtlCol="0">
            <a:spAutoFit/>
          </a:bodyPr>
          <a:lstStyle/>
          <a:p>
            <a:r>
              <a:rPr lang="nl-NL" dirty="0">
                <a:solidFill>
                  <a:schemeClr val="bg1"/>
                </a:solidFill>
              </a:rPr>
              <a:t>Freddy</a:t>
            </a:r>
            <a:endParaRPr lang="nl-BE" dirty="0">
              <a:solidFill>
                <a:schemeClr val="bg1"/>
              </a:solidFill>
            </a:endParaRPr>
          </a:p>
        </p:txBody>
      </p:sp>
      <p:sp>
        <p:nvSpPr>
          <p:cNvPr id="18" name="Tekstvak 17">
            <a:extLst>
              <a:ext uri="{FF2B5EF4-FFF2-40B4-BE49-F238E27FC236}">
                <a16:creationId xmlns:a16="http://schemas.microsoft.com/office/drawing/2014/main" id="{7CD899B8-50B5-4644-92DA-B070FDA36964}"/>
              </a:ext>
            </a:extLst>
          </p:cNvPr>
          <p:cNvSpPr txBox="1"/>
          <p:nvPr/>
        </p:nvSpPr>
        <p:spPr>
          <a:xfrm>
            <a:off x="2685656" y="1040052"/>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19" name="Tekstvak 18">
            <a:extLst>
              <a:ext uri="{FF2B5EF4-FFF2-40B4-BE49-F238E27FC236}">
                <a16:creationId xmlns:a16="http://schemas.microsoft.com/office/drawing/2014/main" id="{86727A5B-F670-4A60-888B-E335FED4BBBD}"/>
              </a:ext>
            </a:extLst>
          </p:cNvPr>
          <p:cNvSpPr txBox="1"/>
          <p:nvPr/>
        </p:nvSpPr>
        <p:spPr>
          <a:xfrm>
            <a:off x="3094437" y="1018927"/>
            <a:ext cx="1093076" cy="369332"/>
          </a:xfrm>
          <a:prstGeom prst="rect">
            <a:avLst/>
          </a:prstGeom>
          <a:noFill/>
        </p:spPr>
        <p:txBody>
          <a:bodyPr wrap="square" rtlCol="0">
            <a:spAutoFit/>
          </a:bodyPr>
          <a:lstStyle/>
          <a:p>
            <a:r>
              <a:rPr lang="nl-NL" b="1" dirty="0">
                <a:solidFill>
                  <a:schemeClr val="bg1"/>
                </a:solidFill>
              </a:rPr>
              <a:t>Christian</a:t>
            </a:r>
            <a:endParaRPr lang="nl-BE" b="1" dirty="0">
              <a:solidFill>
                <a:schemeClr val="bg1"/>
              </a:solidFill>
            </a:endParaRPr>
          </a:p>
        </p:txBody>
      </p:sp>
      <p:sp>
        <p:nvSpPr>
          <p:cNvPr id="20" name="Tekstvak 19">
            <a:extLst>
              <a:ext uri="{FF2B5EF4-FFF2-40B4-BE49-F238E27FC236}">
                <a16:creationId xmlns:a16="http://schemas.microsoft.com/office/drawing/2014/main" id="{953C87BD-6069-4FE8-A79A-18342A2F4F13}"/>
              </a:ext>
            </a:extLst>
          </p:cNvPr>
          <p:cNvSpPr txBox="1"/>
          <p:nvPr/>
        </p:nvSpPr>
        <p:spPr>
          <a:xfrm>
            <a:off x="4283936" y="1029859"/>
            <a:ext cx="1093076" cy="369332"/>
          </a:xfrm>
          <a:prstGeom prst="rect">
            <a:avLst/>
          </a:prstGeom>
          <a:noFill/>
        </p:spPr>
        <p:txBody>
          <a:bodyPr wrap="square" rtlCol="0">
            <a:spAutoFit/>
          </a:bodyPr>
          <a:lstStyle/>
          <a:p>
            <a:r>
              <a:rPr lang="nl-NL" b="1" dirty="0">
                <a:solidFill>
                  <a:schemeClr val="bg1"/>
                </a:solidFill>
              </a:rPr>
              <a:t>Vincent</a:t>
            </a:r>
            <a:endParaRPr lang="nl-BE" b="1" dirty="0">
              <a:solidFill>
                <a:schemeClr val="bg1"/>
              </a:solidFill>
            </a:endParaRPr>
          </a:p>
        </p:txBody>
      </p:sp>
      <p:sp>
        <p:nvSpPr>
          <p:cNvPr id="29" name="Tekstvak 28">
            <a:extLst>
              <a:ext uri="{FF2B5EF4-FFF2-40B4-BE49-F238E27FC236}">
                <a16:creationId xmlns:a16="http://schemas.microsoft.com/office/drawing/2014/main" id="{EE185AC4-0473-4C23-BD57-6BBDC393A91C}"/>
              </a:ext>
            </a:extLst>
          </p:cNvPr>
          <p:cNvSpPr txBox="1"/>
          <p:nvPr/>
        </p:nvSpPr>
        <p:spPr>
          <a:xfrm>
            <a:off x="5491244" y="1034252"/>
            <a:ext cx="1369814" cy="369332"/>
          </a:xfrm>
          <a:prstGeom prst="rect">
            <a:avLst/>
          </a:prstGeom>
          <a:noFill/>
        </p:spPr>
        <p:txBody>
          <a:bodyPr wrap="square" rtlCol="0">
            <a:spAutoFit/>
          </a:bodyPr>
          <a:lstStyle/>
          <a:p>
            <a:r>
              <a:rPr lang="nl-NL" b="1" dirty="0">
                <a:solidFill>
                  <a:schemeClr val="bg1"/>
                </a:solidFill>
              </a:rPr>
              <a:t>Dominiek</a:t>
            </a:r>
            <a:endParaRPr lang="nl-BE" b="1" dirty="0">
              <a:solidFill>
                <a:schemeClr val="bg1"/>
              </a:solidFill>
            </a:endParaRPr>
          </a:p>
        </p:txBody>
      </p:sp>
      <p:sp>
        <p:nvSpPr>
          <p:cNvPr id="30" name="Tekstvak 29">
            <a:extLst>
              <a:ext uri="{FF2B5EF4-FFF2-40B4-BE49-F238E27FC236}">
                <a16:creationId xmlns:a16="http://schemas.microsoft.com/office/drawing/2014/main" id="{90D87D87-19C5-4922-A1EB-CF902125961B}"/>
              </a:ext>
            </a:extLst>
          </p:cNvPr>
          <p:cNvSpPr txBox="1"/>
          <p:nvPr/>
        </p:nvSpPr>
        <p:spPr>
          <a:xfrm>
            <a:off x="6758792" y="1043203"/>
            <a:ext cx="954404" cy="369332"/>
          </a:xfrm>
          <a:prstGeom prst="rect">
            <a:avLst/>
          </a:prstGeom>
          <a:noFill/>
        </p:spPr>
        <p:txBody>
          <a:bodyPr wrap="square" rtlCol="0">
            <a:spAutoFit/>
          </a:bodyPr>
          <a:lstStyle/>
          <a:p>
            <a:r>
              <a:rPr lang="nl-NL" b="1" dirty="0">
                <a:solidFill>
                  <a:schemeClr val="bg1"/>
                </a:solidFill>
              </a:rPr>
              <a:t>Claude</a:t>
            </a:r>
            <a:endParaRPr lang="nl-BE" b="1" dirty="0">
              <a:solidFill>
                <a:schemeClr val="bg1"/>
              </a:solidFill>
            </a:endParaRPr>
          </a:p>
        </p:txBody>
      </p:sp>
      <p:sp>
        <p:nvSpPr>
          <p:cNvPr id="31" name="Tekstvak 30">
            <a:extLst>
              <a:ext uri="{FF2B5EF4-FFF2-40B4-BE49-F238E27FC236}">
                <a16:creationId xmlns:a16="http://schemas.microsoft.com/office/drawing/2014/main" id="{1D6C2664-025B-4ED0-91AF-A1658D19581E}"/>
              </a:ext>
            </a:extLst>
          </p:cNvPr>
          <p:cNvSpPr txBox="1"/>
          <p:nvPr/>
        </p:nvSpPr>
        <p:spPr>
          <a:xfrm>
            <a:off x="7773350" y="1034675"/>
            <a:ext cx="1093076" cy="369332"/>
          </a:xfrm>
          <a:prstGeom prst="rect">
            <a:avLst/>
          </a:prstGeom>
          <a:noFill/>
        </p:spPr>
        <p:txBody>
          <a:bodyPr wrap="square" rtlCol="0">
            <a:spAutoFit/>
          </a:bodyPr>
          <a:lstStyle/>
          <a:p>
            <a:r>
              <a:rPr lang="nl-NL" b="1" dirty="0">
                <a:solidFill>
                  <a:schemeClr val="bg1"/>
                </a:solidFill>
              </a:rPr>
              <a:t>Paul</a:t>
            </a:r>
            <a:endParaRPr lang="nl-BE" b="1" dirty="0">
              <a:solidFill>
                <a:schemeClr val="bg1"/>
              </a:solidFill>
            </a:endParaRPr>
          </a:p>
        </p:txBody>
      </p:sp>
      <p:sp>
        <p:nvSpPr>
          <p:cNvPr id="17" name="Slide Number Placeholder 5">
            <a:extLst>
              <a:ext uri="{FF2B5EF4-FFF2-40B4-BE49-F238E27FC236}">
                <a16:creationId xmlns:a16="http://schemas.microsoft.com/office/drawing/2014/main" id="{B605485C-BE71-9240-8543-BF2CA19FE9B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a:t>
            </a:fld>
            <a:endParaRPr lang="en-US" dirty="0"/>
          </a:p>
        </p:txBody>
      </p:sp>
    </p:spTree>
    <p:extLst>
      <p:ext uri="{BB962C8B-B14F-4D97-AF65-F5344CB8AC3E}">
        <p14:creationId xmlns:p14="http://schemas.microsoft.com/office/powerpoint/2010/main" val="1803614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fontScale="90000"/>
          </a:bodyPr>
          <a:lstStyle/>
          <a:p>
            <a:br>
              <a:rPr lang="nl-BE" sz="4000" dirty="0">
                <a:solidFill>
                  <a:schemeClr val="accent4">
                    <a:lumMod val="60000"/>
                    <a:lumOff val="40000"/>
                  </a:schemeClr>
                </a:solidFill>
              </a:rPr>
            </a:b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5" name="Tijdelijke aanduiding voor inhoud 4">
            <a:extLst>
              <a:ext uri="{FF2B5EF4-FFF2-40B4-BE49-F238E27FC236}">
                <a16:creationId xmlns:a16="http://schemas.microsoft.com/office/drawing/2014/main" id="{90D20255-2AEE-4C55-88A9-348685DE1245}"/>
              </a:ext>
            </a:extLst>
          </p:cNvPr>
          <p:cNvSpPr txBox="1">
            <a:spLocks noGrp="1"/>
          </p:cNvSpPr>
          <p:nvPr>
            <p:ph idx="1"/>
          </p:nvPr>
        </p:nvSpPr>
        <p:spPr>
          <a:xfrm>
            <a:off x="679837" y="1246909"/>
            <a:ext cx="10874854" cy="6654129"/>
          </a:xfrm>
          <a:prstGeom prst="rect">
            <a:avLst/>
          </a:prstGeom>
          <a:noFill/>
        </p:spPr>
        <p:txBody>
          <a:bodyPr wrap="square">
            <a:spAutoFit/>
          </a:bodyPr>
          <a:lstStyle/>
          <a:p>
            <a:pPr marL="0" indent="0" algn="ctr">
              <a:buNone/>
            </a:pPr>
            <a:r>
              <a:rPr lang="nl-BE" sz="4400" b="1" dirty="0">
                <a:solidFill>
                  <a:schemeClr val="accent4">
                    <a:lumMod val="60000"/>
                    <a:lumOff val="40000"/>
                  </a:schemeClr>
                </a:solidFill>
              </a:rPr>
              <a:t>Bereik jouw doelpubliek </a:t>
            </a:r>
          </a:p>
          <a:p>
            <a:pPr marL="0" indent="0" algn="ctr">
              <a:buNone/>
            </a:pPr>
            <a:br>
              <a:rPr lang="nl-BE" sz="4400" dirty="0"/>
            </a:br>
            <a:r>
              <a:rPr lang="nl-BE" sz="2400" dirty="0"/>
              <a:t>Vind de steunaanvragen die beantwoorden aan de Rotary ethiek van jouw club</a:t>
            </a:r>
            <a:br>
              <a:rPr lang="nl-BE" sz="2400" dirty="0"/>
            </a:br>
            <a:br>
              <a:rPr lang="nl-BE" sz="4400" dirty="0"/>
            </a:br>
            <a:r>
              <a:rPr lang="nl-BE" sz="2400" dirty="0"/>
              <a:t>Is er draagvlak voor dit project in jouw club?</a:t>
            </a:r>
            <a:br>
              <a:rPr lang="nl-BE" sz="2400" dirty="0"/>
            </a:br>
            <a:endParaRPr lang="nl-BE" sz="2400" dirty="0"/>
          </a:p>
          <a:p>
            <a:pPr marL="0" indent="0" algn="ctr">
              <a:buNone/>
            </a:pPr>
            <a:r>
              <a:rPr lang="nl-BE" sz="2400" dirty="0"/>
              <a:t>Vallen ze onder de 7 actiedomeinen van Rotary?</a:t>
            </a:r>
          </a:p>
          <a:p>
            <a:pPr marL="0" indent="0" algn="ctr">
              <a:buNone/>
            </a:pPr>
            <a:br>
              <a:rPr lang="nl-BE" sz="2400" dirty="0"/>
            </a:br>
            <a:endParaRPr lang="nl-BE" sz="4400" b="1" dirty="0">
              <a:solidFill>
                <a:schemeClr val="accent4">
                  <a:lumMod val="60000"/>
                  <a:lumOff val="40000"/>
                </a:schemeClr>
              </a:solidFill>
            </a:endParaRPr>
          </a:p>
          <a:p>
            <a:pPr marL="0" indent="0" algn="ctr">
              <a:buNone/>
            </a:pPr>
            <a:endParaRPr lang="nl-BE" sz="2400" dirty="0"/>
          </a:p>
          <a:p>
            <a:pPr algn="ctr"/>
            <a:endParaRPr lang="nl-BE" sz="3200" dirty="0"/>
          </a:p>
          <a:p>
            <a:pPr algn="ctr"/>
            <a:endParaRPr lang="nl-BE" sz="4400" dirty="0"/>
          </a:p>
        </p:txBody>
      </p:sp>
      <p:sp>
        <p:nvSpPr>
          <p:cNvPr id="6" name="Title 1">
            <a:extLst>
              <a:ext uri="{FF2B5EF4-FFF2-40B4-BE49-F238E27FC236}">
                <a16:creationId xmlns:a16="http://schemas.microsoft.com/office/drawing/2014/main" id="{A49A1736-6445-4848-8EE7-984A227EBC27}"/>
              </a:ext>
            </a:extLst>
          </p:cNvPr>
          <p:cNvSpPr txBox="1">
            <a:spLocks/>
          </p:cNvSpPr>
          <p:nvPr/>
        </p:nvSpPr>
        <p:spPr>
          <a:xfrm>
            <a:off x="761704" y="610442"/>
            <a:ext cx="10874853" cy="616227"/>
          </a:xfrm>
          <a:prstGeom prst="rect">
            <a:avLst/>
          </a:prstGeom>
        </p:spPr>
        <p:txBody>
          <a:bodyPr vert="horz" lIns="91440" tIns="45720" rIns="91440" bIns="45720" rtlCol="0" anchor="t">
            <a:normAutofit/>
          </a:bodyPr>
          <a:lstStyle>
            <a:lvl1pPr marL="0" algn="l" defTabSz="914400" rtl="0" eaLnBrk="1" latinLnBrk="0" hangingPunct="1">
              <a:lnSpc>
                <a:spcPct val="85000"/>
              </a:lnSpc>
              <a:spcBef>
                <a:spcPct val="0"/>
              </a:spcBef>
              <a:buNone/>
              <a:defRPr sz="4000" b="1" kern="1200" spc="-50" baseline="0">
                <a:solidFill>
                  <a:srgbClr val="FFC000"/>
                </a:solidFill>
                <a:latin typeface="+mj-lt"/>
                <a:ea typeface="+mj-ea"/>
                <a:cs typeface="+mj-cs"/>
              </a:defRPr>
            </a:lvl1pPr>
          </a:lstStyle>
          <a:p>
            <a:r>
              <a:rPr lang="nl-BE" sz="2400" dirty="0"/>
              <a:t>Zoek het perfecte lokale DAG-project </a:t>
            </a:r>
            <a:endParaRPr lang="en-BE" sz="2400" dirty="0"/>
          </a:p>
        </p:txBody>
      </p:sp>
      <p:sp>
        <p:nvSpPr>
          <p:cNvPr id="8" name="Slide Number Placeholder 5">
            <a:extLst>
              <a:ext uri="{FF2B5EF4-FFF2-40B4-BE49-F238E27FC236}">
                <a16:creationId xmlns:a16="http://schemas.microsoft.com/office/drawing/2014/main" id="{82340BBD-D67C-F545-A9E2-0A99E7657DB8}"/>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20</a:t>
            </a:fld>
            <a:endParaRPr lang="en-US" dirty="0"/>
          </a:p>
        </p:txBody>
      </p:sp>
    </p:spTree>
    <p:extLst>
      <p:ext uri="{BB962C8B-B14F-4D97-AF65-F5344CB8AC3E}">
        <p14:creationId xmlns:p14="http://schemas.microsoft.com/office/powerpoint/2010/main" val="3833887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3" y="540129"/>
            <a:ext cx="10874853" cy="616227"/>
          </a:xfrm>
        </p:spPr>
        <p:txBody>
          <a:bodyPr>
            <a:normAutofit/>
          </a:bodyPr>
          <a:lstStyle/>
          <a:p>
            <a:r>
              <a:rPr lang="nl-BE" sz="2400" dirty="0"/>
              <a:t>Zoek het perfecte lokale DAG-project </a:t>
            </a:r>
            <a:endParaRPr lang="en-BE" sz="24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914401" y="1246909"/>
            <a:ext cx="9574923" cy="4962698"/>
          </a:xfrm>
        </p:spPr>
        <p:txBody>
          <a:bodyPr>
            <a:noAutofit/>
          </a:bodyPr>
          <a:lstStyle/>
          <a:p>
            <a:pPr algn="ctr"/>
            <a:r>
              <a:rPr lang="nl-BE" sz="4400" b="1" dirty="0">
                <a:solidFill>
                  <a:schemeClr val="accent4">
                    <a:lumMod val="60000"/>
                    <a:lumOff val="40000"/>
                  </a:schemeClr>
                </a:solidFill>
              </a:rPr>
              <a:t>Bekijk het vanuit een ander perspectief</a:t>
            </a:r>
            <a:endParaRPr lang="nl-BE" b="1" dirty="0">
              <a:solidFill>
                <a:schemeClr val="tx1"/>
              </a:solidFill>
            </a:endParaRPr>
          </a:p>
          <a:p>
            <a:br>
              <a:rPr lang="nl-BE" dirty="0">
                <a:solidFill>
                  <a:schemeClr val="tx1"/>
                </a:solidFill>
              </a:rPr>
            </a:br>
            <a:r>
              <a:rPr lang="nl-BE" dirty="0">
                <a:solidFill>
                  <a:schemeClr val="tx1"/>
                </a:solidFill>
              </a:rPr>
              <a:t>   Ga zelf naar de verenigingen toe </a:t>
            </a:r>
            <a:br>
              <a:rPr lang="nl-BE" dirty="0">
                <a:solidFill>
                  <a:schemeClr val="tx1"/>
                </a:solidFill>
              </a:rPr>
            </a:br>
            <a:br>
              <a:rPr lang="nl-BE" dirty="0">
                <a:solidFill>
                  <a:schemeClr val="tx1"/>
                </a:solidFill>
              </a:rPr>
            </a:br>
            <a:r>
              <a:rPr lang="nl-BE" dirty="0">
                <a:solidFill>
                  <a:schemeClr val="tx1"/>
                </a:solidFill>
              </a:rPr>
              <a:t>   Maak de</a:t>
            </a:r>
            <a:r>
              <a:rPr lang="nl-BE" dirty="0"/>
              <a:t> actiedomeinen van Rotary bekend bij</a:t>
            </a:r>
            <a:br>
              <a:rPr lang="nl-BE" dirty="0"/>
            </a:br>
            <a:br>
              <a:rPr lang="nl-BE" dirty="0"/>
            </a:br>
            <a:r>
              <a:rPr lang="nl-BE" dirty="0"/>
              <a:t>  °  plaatselijke sociale verenigingen</a:t>
            </a:r>
            <a:br>
              <a:rPr lang="nl-BE" dirty="0"/>
            </a:br>
            <a:r>
              <a:rPr lang="nl-BE" dirty="0"/>
              <a:t>  °  individuele personen</a:t>
            </a:r>
            <a:br>
              <a:rPr lang="nl-BE" dirty="0"/>
            </a:br>
            <a:r>
              <a:rPr lang="nl-BE" dirty="0"/>
              <a:t>  °  jeugdverenigingen </a:t>
            </a:r>
            <a:br>
              <a:rPr lang="nl-BE" dirty="0"/>
            </a:br>
            <a:r>
              <a:rPr lang="nl-BE" dirty="0"/>
              <a:t>  ° sportclubs</a:t>
            </a:r>
            <a:br>
              <a:rPr lang="nl-BE" dirty="0"/>
            </a:br>
            <a:r>
              <a:rPr lang="nl-BE" dirty="0"/>
              <a:t>  °…</a:t>
            </a:r>
          </a:p>
          <a:p>
            <a:pPr marL="201168" lvl="1" indent="0">
              <a:buNone/>
            </a:pPr>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5">
            <a:extLst>
              <a:ext uri="{FF2B5EF4-FFF2-40B4-BE49-F238E27FC236}">
                <a16:creationId xmlns:a16="http://schemas.microsoft.com/office/drawing/2014/main" id="{A0C6F5DC-E37A-46E3-A518-A6CC1069EF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87466">
            <a:off x="8633566" y="2090389"/>
            <a:ext cx="2312770" cy="3277311"/>
          </a:xfrm>
          <a:prstGeom prst="rect">
            <a:avLst/>
          </a:prstGeom>
        </p:spPr>
      </p:pic>
      <p:sp>
        <p:nvSpPr>
          <p:cNvPr id="8" name="Slide Number Placeholder 5">
            <a:extLst>
              <a:ext uri="{FF2B5EF4-FFF2-40B4-BE49-F238E27FC236}">
                <a16:creationId xmlns:a16="http://schemas.microsoft.com/office/drawing/2014/main" id="{ADC26E13-8ECE-7844-B9F6-5D6A3D377172}"/>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21</a:t>
            </a:fld>
            <a:endParaRPr lang="en-US" dirty="0"/>
          </a:p>
        </p:txBody>
      </p:sp>
    </p:spTree>
    <p:extLst>
      <p:ext uri="{BB962C8B-B14F-4D97-AF65-F5344CB8AC3E}">
        <p14:creationId xmlns:p14="http://schemas.microsoft.com/office/powerpoint/2010/main" val="930544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79838" y="540129"/>
            <a:ext cx="10874853" cy="616227"/>
          </a:xfrm>
        </p:spPr>
        <p:txBody>
          <a:bodyPr>
            <a:normAutofit/>
          </a:bodyPr>
          <a:lstStyle/>
          <a:p>
            <a:r>
              <a:rPr lang="nl-BE" sz="2400" dirty="0"/>
              <a:t>Zoek het perfecte lokale DAG-project </a:t>
            </a:r>
            <a:endParaRPr lang="en-BE" sz="24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1198179" y="1246909"/>
            <a:ext cx="10356512" cy="4962698"/>
          </a:xfrm>
        </p:spPr>
        <p:txBody>
          <a:bodyPr>
            <a:noAutofit/>
          </a:bodyPr>
          <a:lstStyle/>
          <a:p>
            <a:r>
              <a:rPr lang="nl-BE" b="1" dirty="0"/>
              <a:t>Oproep lanceren met 3</a:t>
            </a:r>
            <a:r>
              <a:rPr lang="nl-BE" sz="2800" b="1" dirty="0"/>
              <a:t> vragen</a:t>
            </a:r>
            <a:br>
              <a:rPr lang="nl-BE" sz="2800" b="1" dirty="0"/>
            </a:br>
            <a:br>
              <a:rPr lang="nl-BE" sz="2800" dirty="0"/>
            </a:br>
            <a:br>
              <a:rPr lang="nl-BE" sz="2800" dirty="0"/>
            </a:br>
            <a:r>
              <a:rPr lang="nl-BE" sz="2800" dirty="0"/>
              <a:t>- Wat kunnen wij als Rotary betekenen voor uw vereniging?</a:t>
            </a:r>
            <a:br>
              <a:rPr lang="nl-BE" sz="2800" dirty="0"/>
            </a:br>
            <a:br>
              <a:rPr lang="nl-BE" sz="2800" dirty="0"/>
            </a:br>
            <a:r>
              <a:rPr lang="nl-BE" sz="2800" dirty="0"/>
              <a:t>- Hoe denkt u dat onze Rotary Club u kan steunen?</a:t>
            </a:r>
            <a:br>
              <a:rPr lang="nl-BE" sz="2800" dirty="0"/>
            </a:br>
            <a:br>
              <a:rPr lang="nl-BE" sz="2800" dirty="0"/>
            </a:br>
            <a:r>
              <a:rPr lang="nl-BE" sz="2800" dirty="0"/>
              <a:t>- Motiveer uw </a:t>
            </a:r>
            <a:r>
              <a:rPr lang="nl-BE" dirty="0"/>
              <a:t>vraag</a:t>
            </a:r>
            <a:br>
              <a:rPr lang="nl-BE" sz="2800" dirty="0"/>
            </a:br>
            <a:br>
              <a:rPr lang="nl-BE" sz="2800" dirty="0"/>
            </a:br>
            <a:br>
              <a:rPr lang="nl-BE" sz="2800" dirty="0"/>
            </a:br>
            <a:r>
              <a:rPr lang="nl-BE" sz="2800" dirty="0"/>
              <a:t>Koppel een beloning aan jouw project </a:t>
            </a:r>
            <a:br>
              <a:rPr lang="nl-BE" sz="2800" dirty="0"/>
            </a:br>
            <a:endParaRPr lang="nl-BE" sz="2800"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01C6F88E-B083-8540-977D-BD43F21E223E}"/>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22</a:t>
            </a:fld>
            <a:endParaRPr lang="en-US" dirty="0"/>
          </a:p>
        </p:txBody>
      </p:sp>
    </p:spTree>
    <p:extLst>
      <p:ext uri="{BB962C8B-B14F-4D97-AF65-F5344CB8AC3E}">
        <p14:creationId xmlns:p14="http://schemas.microsoft.com/office/powerpoint/2010/main" val="508481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761704" y="533807"/>
            <a:ext cx="10874853" cy="616227"/>
          </a:xfrm>
        </p:spPr>
        <p:txBody>
          <a:bodyPr>
            <a:normAutofit/>
          </a:bodyPr>
          <a:lstStyle/>
          <a:p>
            <a:r>
              <a:rPr lang="nl-BE" sz="2400" dirty="0"/>
              <a:t>Zoek het perfecte lokale DAG-project </a:t>
            </a:r>
            <a:endParaRPr lang="en-BE" sz="24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pPr lvl="1"/>
            <a:endParaRPr lang="nl-BE" dirty="0"/>
          </a:p>
          <a:p>
            <a:pPr lvl="1"/>
            <a:endParaRPr lang="nl-BE" dirty="0"/>
          </a:p>
          <a:p>
            <a:pPr marL="201168" lvl="1" indent="0">
              <a:buNone/>
            </a:pPr>
            <a:r>
              <a:rPr lang="nl-BE" dirty="0">
                <a:solidFill>
                  <a:schemeClr val="accent1">
                    <a:lumMod val="60000"/>
                    <a:lumOff val="40000"/>
                  </a:schemeClr>
                </a:solidFill>
              </a:rPr>
              <a:t>		</a:t>
            </a:r>
            <a:endParaRPr lang="en-BE" b="1" dirty="0">
              <a:solidFill>
                <a:schemeClr val="accent1">
                  <a:lumMod val="60000"/>
                  <a:lumOff val="40000"/>
                </a:schemeClr>
              </a:solidFill>
            </a:endParaRP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3515" y="5058539"/>
            <a:ext cx="3938648" cy="1559916"/>
          </a:xfrm>
          <a:prstGeom prst="rect">
            <a:avLst/>
          </a:prstGeom>
        </p:spPr>
      </p:pic>
      <p:sp>
        <p:nvSpPr>
          <p:cNvPr id="6" name="Tekstvak 5">
            <a:extLst>
              <a:ext uri="{FF2B5EF4-FFF2-40B4-BE49-F238E27FC236}">
                <a16:creationId xmlns:a16="http://schemas.microsoft.com/office/drawing/2014/main" id="{0F579F0A-5190-442F-87C6-12E45FC90A5E}"/>
              </a:ext>
            </a:extLst>
          </p:cNvPr>
          <p:cNvSpPr txBox="1"/>
          <p:nvPr/>
        </p:nvSpPr>
        <p:spPr>
          <a:xfrm>
            <a:off x="1681654" y="1377728"/>
            <a:ext cx="7704082" cy="4247317"/>
          </a:xfrm>
          <a:prstGeom prst="rect">
            <a:avLst/>
          </a:prstGeom>
          <a:noFill/>
        </p:spPr>
        <p:txBody>
          <a:bodyPr wrap="square">
            <a:spAutoFit/>
          </a:bodyPr>
          <a:lstStyle/>
          <a:p>
            <a:r>
              <a:rPr lang="nl-BE" sz="2400" b="1" dirty="0"/>
              <a:t>1 oproep - 18 Reacties</a:t>
            </a:r>
            <a:r>
              <a:rPr lang="nl-BE" sz="2400" dirty="0"/>
              <a:t> uit heel diverse domeinen</a:t>
            </a:r>
            <a:br>
              <a:rPr lang="nl-BE" sz="2400" dirty="0"/>
            </a:br>
            <a:r>
              <a:rPr lang="nl-BE" sz="2400" dirty="0"/>
              <a:t>zorg - school - jeugd - sport - vrijwilligers</a:t>
            </a:r>
          </a:p>
          <a:p>
            <a:endParaRPr lang="nl-BE" sz="2400" dirty="0"/>
          </a:p>
          <a:p>
            <a:r>
              <a:rPr lang="nl-BE" sz="2400" b="1" dirty="0"/>
              <a:t>financiële</a:t>
            </a:r>
            <a:r>
              <a:rPr lang="nl-BE" sz="2400" dirty="0"/>
              <a:t> </a:t>
            </a:r>
            <a:r>
              <a:rPr lang="nl-BE" sz="2400" b="1" dirty="0"/>
              <a:t>steun</a:t>
            </a:r>
            <a:r>
              <a:rPr lang="nl-BE" sz="2400" dirty="0"/>
              <a:t>: </a:t>
            </a:r>
            <a:br>
              <a:rPr lang="nl-BE" sz="2400" dirty="0"/>
            </a:br>
            <a:r>
              <a:rPr lang="nl-BE" sz="1800" dirty="0">
                <a:effectLst/>
                <a:latin typeface="Calibri" panose="020F0502020204030204" pitchFamily="34" charset="0"/>
                <a:ea typeface="Calibri" panose="020F0502020204030204" pitchFamily="34" charset="0"/>
              </a:rPr>
              <a:t>- om zorgverlening te verbeteren,</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 om levenskwaliteit van bepaalde mensen te verbeteren, </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 om de leefomgeving van bepaalde centra te verfraaien</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 om de sociale integratie van personen te verhogen, </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 om noodzakelijke opleiding van vrijwilligers te bekostigen </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 om een internationaal ontwikkelingsproject te steunen </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 …</a:t>
            </a:r>
            <a:br>
              <a:rPr lang="nl-BE" sz="1800" dirty="0">
                <a:effectLst/>
                <a:latin typeface="Calibri" panose="020F0502020204030204" pitchFamily="34" charset="0"/>
                <a:ea typeface="Calibri" panose="020F0502020204030204" pitchFamily="34" charset="0"/>
              </a:rPr>
            </a:br>
            <a:r>
              <a:rPr lang="nl-BE" sz="1800" dirty="0">
                <a:effectLst/>
                <a:latin typeface="Calibri" panose="020F0502020204030204" pitchFamily="34" charset="0"/>
                <a:ea typeface="Calibri" panose="020F0502020204030204" pitchFamily="34" charset="0"/>
              </a:rPr>
              <a:t>-</a:t>
            </a:r>
            <a:r>
              <a:rPr lang="nl-BE" sz="2400" dirty="0"/>
              <a:t> </a:t>
            </a:r>
            <a:r>
              <a:rPr lang="nl-BE" sz="2400" b="1" dirty="0"/>
              <a:t>materiële</a:t>
            </a:r>
            <a:r>
              <a:rPr lang="nl-BE" sz="2400" dirty="0"/>
              <a:t> </a:t>
            </a:r>
            <a:r>
              <a:rPr lang="nl-BE" sz="2400" b="1" dirty="0"/>
              <a:t>zaken</a:t>
            </a:r>
            <a:r>
              <a:rPr lang="nl-BE" sz="2400" dirty="0"/>
              <a:t>: </a:t>
            </a:r>
            <a:r>
              <a:rPr lang="nl-BE" dirty="0"/>
              <a:t>rolstoel – fiets </a:t>
            </a:r>
            <a:br>
              <a:rPr lang="nl-BE" sz="2400" dirty="0"/>
            </a:br>
            <a:r>
              <a:rPr lang="nl-BE" dirty="0"/>
              <a:t>- </a:t>
            </a:r>
            <a:r>
              <a:rPr lang="nl-BE" sz="2400" b="1" dirty="0"/>
              <a:t>hands-on</a:t>
            </a:r>
            <a:r>
              <a:rPr lang="nl-BE" sz="2400" dirty="0"/>
              <a:t> : </a:t>
            </a:r>
            <a:r>
              <a:rPr lang="nl-BE" dirty="0"/>
              <a:t>hulp bij organisatie</a:t>
            </a:r>
          </a:p>
        </p:txBody>
      </p:sp>
      <p:sp>
        <p:nvSpPr>
          <p:cNvPr id="8" name="Slide Number Placeholder 5">
            <a:extLst>
              <a:ext uri="{FF2B5EF4-FFF2-40B4-BE49-F238E27FC236}">
                <a16:creationId xmlns:a16="http://schemas.microsoft.com/office/drawing/2014/main" id="{2786ABB2-A5AD-3E4C-93E5-809965F6697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23</a:t>
            </a:fld>
            <a:endParaRPr lang="en-US" dirty="0"/>
          </a:p>
        </p:txBody>
      </p:sp>
    </p:spTree>
    <p:extLst>
      <p:ext uri="{BB962C8B-B14F-4D97-AF65-F5344CB8AC3E}">
        <p14:creationId xmlns:p14="http://schemas.microsoft.com/office/powerpoint/2010/main" val="396538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5" name="Tijdelijke aanduiding voor inhoud 4">
            <a:extLst>
              <a:ext uri="{FF2B5EF4-FFF2-40B4-BE49-F238E27FC236}">
                <a16:creationId xmlns:a16="http://schemas.microsoft.com/office/drawing/2014/main" id="{90D20255-2AEE-4C55-88A9-348685DE1245}"/>
              </a:ext>
            </a:extLst>
          </p:cNvPr>
          <p:cNvSpPr txBox="1">
            <a:spLocks noGrp="1"/>
          </p:cNvSpPr>
          <p:nvPr>
            <p:ph idx="1"/>
          </p:nvPr>
        </p:nvSpPr>
        <p:spPr>
          <a:xfrm>
            <a:off x="679837" y="1246909"/>
            <a:ext cx="10874854" cy="2957733"/>
          </a:xfrm>
          <a:prstGeom prst="rect">
            <a:avLst/>
          </a:prstGeom>
          <a:noFill/>
        </p:spPr>
        <p:txBody>
          <a:bodyPr wrap="square">
            <a:spAutoFit/>
          </a:bodyPr>
          <a:lstStyle/>
          <a:p>
            <a:pPr marL="0" indent="0" algn="ctr">
              <a:buNone/>
            </a:pPr>
            <a:br>
              <a:rPr lang="nl-BE" sz="2400" dirty="0"/>
            </a:br>
            <a:endParaRPr lang="nl-BE" sz="4400" b="1" dirty="0">
              <a:solidFill>
                <a:schemeClr val="accent4">
                  <a:lumMod val="60000"/>
                  <a:lumOff val="40000"/>
                </a:schemeClr>
              </a:solidFill>
            </a:endParaRPr>
          </a:p>
          <a:p>
            <a:pPr marL="0" indent="0" algn="ctr">
              <a:buNone/>
            </a:pPr>
            <a:endParaRPr lang="nl-BE" sz="2400" dirty="0"/>
          </a:p>
          <a:p>
            <a:pPr algn="ctr"/>
            <a:endParaRPr lang="nl-BE" sz="3200" dirty="0"/>
          </a:p>
          <a:p>
            <a:pPr algn="ctr"/>
            <a:endParaRPr lang="nl-BE" sz="4400" dirty="0"/>
          </a:p>
        </p:txBody>
      </p:sp>
      <p:sp>
        <p:nvSpPr>
          <p:cNvPr id="6" name="Title 1">
            <a:extLst>
              <a:ext uri="{FF2B5EF4-FFF2-40B4-BE49-F238E27FC236}">
                <a16:creationId xmlns:a16="http://schemas.microsoft.com/office/drawing/2014/main" id="{A49A1736-6445-4848-8EE7-984A227EBC27}"/>
              </a:ext>
            </a:extLst>
          </p:cNvPr>
          <p:cNvSpPr txBox="1">
            <a:spLocks/>
          </p:cNvSpPr>
          <p:nvPr/>
        </p:nvSpPr>
        <p:spPr>
          <a:xfrm>
            <a:off x="819808" y="557048"/>
            <a:ext cx="10887282" cy="594327"/>
          </a:xfrm>
          <a:prstGeom prst="rect">
            <a:avLst/>
          </a:prstGeom>
        </p:spPr>
        <p:txBody>
          <a:bodyPr vert="horz" lIns="91440" tIns="45720" rIns="91440" bIns="45720" rtlCol="0" anchor="t">
            <a:normAutofit/>
          </a:bodyPr>
          <a:lstStyle>
            <a:lvl1pPr marL="0" algn="l" defTabSz="914400" rtl="0" eaLnBrk="1" latinLnBrk="0" hangingPunct="1">
              <a:lnSpc>
                <a:spcPct val="85000"/>
              </a:lnSpc>
              <a:spcBef>
                <a:spcPct val="0"/>
              </a:spcBef>
              <a:buNone/>
              <a:defRPr sz="4000" b="1" kern="1200" spc="-50" baseline="0">
                <a:solidFill>
                  <a:srgbClr val="FFC000"/>
                </a:solidFill>
                <a:latin typeface="+mj-lt"/>
                <a:ea typeface="+mj-ea"/>
                <a:cs typeface="+mj-cs"/>
              </a:defRPr>
            </a:lvl1pPr>
          </a:lstStyle>
          <a:p>
            <a:endParaRPr lang="en-BE" sz="2400" dirty="0"/>
          </a:p>
        </p:txBody>
      </p:sp>
      <p:pic>
        <p:nvPicPr>
          <p:cNvPr id="3" name="Afbeelding 2">
            <a:extLst>
              <a:ext uri="{FF2B5EF4-FFF2-40B4-BE49-F238E27FC236}">
                <a16:creationId xmlns:a16="http://schemas.microsoft.com/office/drawing/2014/main" id="{9C664CEA-F90B-4428-A6ED-F741EC0B3F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61455" y="2498224"/>
            <a:ext cx="1259323" cy="1819779"/>
          </a:xfrm>
          <a:prstGeom prst="rect">
            <a:avLst/>
          </a:prstGeom>
        </p:spPr>
      </p:pic>
      <p:pic>
        <p:nvPicPr>
          <p:cNvPr id="10" name="Afbeelding 9">
            <a:extLst>
              <a:ext uri="{FF2B5EF4-FFF2-40B4-BE49-F238E27FC236}">
                <a16:creationId xmlns:a16="http://schemas.microsoft.com/office/drawing/2014/main" id="{DF816FBA-D651-4152-B7D6-90DBD6648143}"/>
              </a:ext>
            </a:extLst>
          </p:cNvPr>
          <p:cNvPicPr>
            <a:picLocks noChangeAspect="1"/>
          </p:cNvPicPr>
          <p:nvPr/>
        </p:nvPicPr>
        <p:blipFill>
          <a:blip r:embed="rId6"/>
          <a:stretch>
            <a:fillRect/>
          </a:stretch>
        </p:blipFill>
        <p:spPr>
          <a:xfrm>
            <a:off x="8212997" y="3910945"/>
            <a:ext cx="3657600" cy="695325"/>
          </a:xfrm>
          <a:prstGeom prst="rect">
            <a:avLst/>
          </a:prstGeom>
        </p:spPr>
      </p:pic>
      <p:pic>
        <p:nvPicPr>
          <p:cNvPr id="11" name="Afbeelding 10">
            <a:extLst>
              <a:ext uri="{FF2B5EF4-FFF2-40B4-BE49-F238E27FC236}">
                <a16:creationId xmlns:a16="http://schemas.microsoft.com/office/drawing/2014/main" id="{C7221D5D-A0FD-45DB-817A-BF372539D95C}"/>
              </a:ext>
            </a:extLst>
          </p:cNvPr>
          <p:cNvPicPr>
            <a:picLocks noChangeAspect="1"/>
          </p:cNvPicPr>
          <p:nvPr/>
        </p:nvPicPr>
        <p:blipFill>
          <a:blip r:embed="rId7"/>
          <a:stretch>
            <a:fillRect/>
          </a:stretch>
        </p:blipFill>
        <p:spPr>
          <a:xfrm>
            <a:off x="5687148" y="5617363"/>
            <a:ext cx="3073498" cy="401628"/>
          </a:xfrm>
          <a:prstGeom prst="rect">
            <a:avLst/>
          </a:prstGeom>
        </p:spPr>
      </p:pic>
      <p:pic>
        <p:nvPicPr>
          <p:cNvPr id="12" name="Afbeelding 11">
            <a:extLst>
              <a:ext uri="{FF2B5EF4-FFF2-40B4-BE49-F238E27FC236}">
                <a16:creationId xmlns:a16="http://schemas.microsoft.com/office/drawing/2014/main" id="{F0D0F536-8A2C-4AAB-B320-385A5934B728}"/>
              </a:ext>
            </a:extLst>
          </p:cNvPr>
          <p:cNvPicPr>
            <a:picLocks noChangeAspect="1"/>
          </p:cNvPicPr>
          <p:nvPr/>
        </p:nvPicPr>
        <p:blipFill>
          <a:blip r:embed="rId8"/>
          <a:stretch>
            <a:fillRect/>
          </a:stretch>
        </p:blipFill>
        <p:spPr>
          <a:xfrm>
            <a:off x="7062426" y="4615731"/>
            <a:ext cx="4383445" cy="907326"/>
          </a:xfrm>
          <a:prstGeom prst="rect">
            <a:avLst/>
          </a:prstGeom>
        </p:spPr>
      </p:pic>
      <p:pic>
        <p:nvPicPr>
          <p:cNvPr id="13" name="Afbeelding 12">
            <a:extLst>
              <a:ext uri="{FF2B5EF4-FFF2-40B4-BE49-F238E27FC236}">
                <a16:creationId xmlns:a16="http://schemas.microsoft.com/office/drawing/2014/main" id="{54032D99-7B3F-4391-97C8-61E207E204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34779" y="377893"/>
            <a:ext cx="2581580" cy="2162175"/>
          </a:xfrm>
          <a:prstGeom prst="rect">
            <a:avLst/>
          </a:prstGeom>
        </p:spPr>
      </p:pic>
      <p:pic>
        <p:nvPicPr>
          <p:cNvPr id="15" name="Afbeelding 14">
            <a:extLst>
              <a:ext uri="{FF2B5EF4-FFF2-40B4-BE49-F238E27FC236}">
                <a16:creationId xmlns:a16="http://schemas.microsoft.com/office/drawing/2014/main" id="{B20046DC-4B68-4381-9A40-C68DD6E9EEE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8725" y="259462"/>
            <a:ext cx="2044013" cy="2896469"/>
          </a:xfrm>
          <a:prstGeom prst="rect">
            <a:avLst/>
          </a:prstGeom>
        </p:spPr>
      </p:pic>
      <p:pic>
        <p:nvPicPr>
          <p:cNvPr id="17" name="Afbeelding 16">
            <a:extLst>
              <a:ext uri="{FF2B5EF4-FFF2-40B4-BE49-F238E27FC236}">
                <a16:creationId xmlns:a16="http://schemas.microsoft.com/office/drawing/2014/main" id="{E26AEE09-AA95-4064-991E-E545F9F89F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468204" y="1077553"/>
            <a:ext cx="3356084" cy="2737858"/>
          </a:xfrm>
          <a:prstGeom prst="rect">
            <a:avLst/>
          </a:prstGeom>
        </p:spPr>
      </p:pic>
      <p:pic>
        <p:nvPicPr>
          <p:cNvPr id="8" name="Afbeelding 7">
            <a:extLst>
              <a:ext uri="{FF2B5EF4-FFF2-40B4-BE49-F238E27FC236}">
                <a16:creationId xmlns:a16="http://schemas.microsoft.com/office/drawing/2014/main" id="{5D02EED9-150D-4976-A9B3-687CC786A4E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33367" y="3815411"/>
            <a:ext cx="4910257" cy="2390276"/>
          </a:xfrm>
          <a:prstGeom prst="rect">
            <a:avLst/>
          </a:prstGeom>
        </p:spPr>
      </p:pic>
      <p:pic>
        <p:nvPicPr>
          <p:cNvPr id="16" name="Afbeelding 15">
            <a:extLst>
              <a:ext uri="{FF2B5EF4-FFF2-40B4-BE49-F238E27FC236}">
                <a16:creationId xmlns:a16="http://schemas.microsoft.com/office/drawing/2014/main" id="{BB80AC51-78CB-43DA-84F3-1D9911106D32}"/>
              </a:ext>
            </a:extLst>
          </p:cNvPr>
          <p:cNvPicPr/>
          <p:nvPr/>
        </p:nvPicPr>
        <p:blipFill>
          <a:blip r:embed="rId13"/>
          <a:stretch>
            <a:fillRect/>
          </a:stretch>
        </p:blipFill>
        <p:spPr>
          <a:xfrm>
            <a:off x="3516296" y="1969086"/>
            <a:ext cx="1783306" cy="2436370"/>
          </a:xfrm>
          <a:prstGeom prst="rect">
            <a:avLst/>
          </a:prstGeom>
        </p:spPr>
      </p:pic>
      <p:pic>
        <p:nvPicPr>
          <p:cNvPr id="14" name="Afbeelding 13">
            <a:extLst>
              <a:ext uri="{FF2B5EF4-FFF2-40B4-BE49-F238E27FC236}">
                <a16:creationId xmlns:a16="http://schemas.microsoft.com/office/drawing/2014/main" id="{0D7A79EB-01B5-45FE-B701-D7C01B90CFC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21106503">
            <a:off x="404297" y="981997"/>
            <a:ext cx="5238389" cy="998235"/>
          </a:xfrm>
          <a:prstGeom prst="rect">
            <a:avLst/>
          </a:prstGeom>
        </p:spPr>
      </p:pic>
      <p:pic>
        <p:nvPicPr>
          <p:cNvPr id="19" name="Afbeelding 18">
            <a:extLst>
              <a:ext uri="{FF2B5EF4-FFF2-40B4-BE49-F238E27FC236}">
                <a16:creationId xmlns:a16="http://schemas.microsoft.com/office/drawing/2014/main" id="{8787315C-BF74-4230-9C32-D90EC57709B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21188253">
            <a:off x="1037409" y="2169192"/>
            <a:ext cx="2426013" cy="1832323"/>
          </a:xfrm>
          <a:prstGeom prst="rect">
            <a:avLst/>
          </a:prstGeom>
        </p:spPr>
      </p:pic>
      <p:pic>
        <p:nvPicPr>
          <p:cNvPr id="21" name="Afbeelding 20">
            <a:extLst>
              <a:ext uri="{FF2B5EF4-FFF2-40B4-BE49-F238E27FC236}">
                <a16:creationId xmlns:a16="http://schemas.microsoft.com/office/drawing/2014/main" id="{2EFDA14F-56AB-438C-8523-909E65FC8FD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rot="1214986">
            <a:off x="5413042" y="2758177"/>
            <a:ext cx="1436205" cy="2671933"/>
          </a:xfrm>
          <a:prstGeom prst="rect">
            <a:avLst/>
          </a:prstGeom>
        </p:spPr>
      </p:pic>
      <p:pic>
        <p:nvPicPr>
          <p:cNvPr id="22" name="Afbeelding 21">
            <a:extLst>
              <a:ext uri="{FF2B5EF4-FFF2-40B4-BE49-F238E27FC236}">
                <a16:creationId xmlns:a16="http://schemas.microsoft.com/office/drawing/2014/main" id="{62620139-B72B-4368-99A6-E3C9941FEF45}"/>
              </a:ext>
            </a:extLst>
          </p:cNvPr>
          <p:cNvPicPr>
            <a:picLocks noChangeAspect="1"/>
          </p:cNvPicPr>
          <p:nvPr/>
        </p:nvPicPr>
        <p:blipFill>
          <a:blip r:embed="rId17"/>
          <a:stretch>
            <a:fillRect/>
          </a:stretch>
        </p:blipFill>
        <p:spPr>
          <a:xfrm>
            <a:off x="2115238" y="4498969"/>
            <a:ext cx="3595773" cy="907671"/>
          </a:xfrm>
          <a:prstGeom prst="rect">
            <a:avLst/>
          </a:prstGeom>
        </p:spPr>
      </p:pic>
      <p:sp>
        <p:nvSpPr>
          <p:cNvPr id="20" name="Slide Number Placeholder 5">
            <a:extLst>
              <a:ext uri="{FF2B5EF4-FFF2-40B4-BE49-F238E27FC236}">
                <a16:creationId xmlns:a16="http://schemas.microsoft.com/office/drawing/2014/main" id="{F204410B-B27E-FC4C-AF5D-FB965D827732}"/>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24</a:t>
            </a:fld>
            <a:endParaRPr lang="en-US" dirty="0"/>
          </a:p>
        </p:txBody>
      </p:sp>
    </p:spTree>
    <p:extLst>
      <p:ext uri="{BB962C8B-B14F-4D97-AF65-F5344CB8AC3E}">
        <p14:creationId xmlns:p14="http://schemas.microsoft.com/office/powerpoint/2010/main" val="643168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BE" sz="2400"/>
              <a:t>Zoek </a:t>
            </a:r>
            <a:r>
              <a:rPr lang="nl-BE" sz="2400" dirty="0"/>
              <a:t>het perfecte lokale DAG-project </a:t>
            </a:r>
            <a:endParaRPr lang="en-BE" sz="24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1545021" y="1246909"/>
            <a:ext cx="9122979" cy="5098290"/>
          </a:xfrm>
        </p:spPr>
        <p:txBody>
          <a:bodyPr>
            <a:noAutofit/>
          </a:bodyPr>
          <a:lstStyle/>
          <a:p>
            <a:r>
              <a:rPr lang="nl-BE" b="1" dirty="0"/>
              <a:t>Besluit 							</a:t>
            </a:r>
            <a:br>
              <a:rPr lang="nl-BE" b="1" dirty="0"/>
            </a:br>
            <a:endParaRPr lang="nl-BE" b="1" dirty="0"/>
          </a:p>
          <a:p>
            <a:r>
              <a:rPr lang="nl-BE" sz="2400" dirty="0"/>
              <a:t>Je leert lokale organisaties/individuele vrijwilligers kennen       		</a:t>
            </a:r>
            <a:endParaRPr lang="nl-BE" sz="2400" i="1" dirty="0"/>
          </a:p>
          <a:p>
            <a:pPr marL="0" indent="0">
              <a:buNone/>
            </a:pPr>
            <a:r>
              <a:rPr lang="nl-BE" sz="2400" dirty="0"/>
              <a:t> Je leert over de werking van bepaalde </a:t>
            </a:r>
            <a:r>
              <a:rPr lang="nl-BE" sz="2400"/>
              <a:t>organisatie én </a:t>
            </a:r>
            <a:r>
              <a:rPr lang="nl-BE" sz="2400" dirty="0"/>
              <a:t>omgekeerd	</a:t>
            </a:r>
            <a:endParaRPr lang="nl-BE" sz="2400" i="1" dirty="0"/>
          </a:p>
          <a:p>
            <a:pPr marL="0" indent="0">
              <a:buNone/>
            </a:pPr>
            <a:endParaRPr lang="nl-BE" sz="2400" dirty="0"/>
          </a:p>
          <a:p>
            <a:pPr marL="0" indent="0">
              <a:buNone/>
            </a:pPr>
            <a:r>
              <a:rPr lang="nl-BE" sz="2400" dirty="0"/>
              <a:t> Waaier van aanvragen uit diverse hoeken	</a:t>
            </a:r>
            <a:r>
              <a:rPr lang="nl-BE" sz="2800" dirty="0"/>
              <a:t>			</a:t>
            </a:r>
            <a:endParaRPr lang="nl-BE" sz="2800" i="1" dirty="0"/>
          </a:p>
          <a:p>
            <a:pPr lvl="1"/>
            <a:endParaRPr lang="nl-BE" dirty="0"/>
          </a:p>
          <a:p>
            <a:pPr lvl="1"/>
            <a:endParaRPr lang="nl-BE" dirty="0"/>
          </a:p>
          <a:p>
            <a:pPr marL="201168" lvl="1" indent="0">
              <a:buNone/>
            </a:pPr>
            <a:r>
              <a:rPr lang="nl-BE" dirty="0">
                <a:solidFill>
                  <a:schemeClr val="accent1">
                    <a:lumMod val="60000"/>
                    <a:lumOff val="40000"/>
                  </a:schemeClr>
                </a:solidFill>
              </a:rPr>
              <a:t>		</a:t>
            </a:r>
            <a:r>
              <a:rPr lang="nl-BE" b="1" dirty="0">
                <a:solidFill>
                  <a:schemeClr val="accent1">
                    <a:lumMod val="60000"/>
                    <a:lumOff val="40000"/>
                  </a:schemeClr>
                </a:solidFill>
              </a:rPr>
              <a:t>LOKAAL - RECHTSTREEKS - DIVERSIFICATIE</a:t>
            </a:r>
            <a:endParaRPr lang="en-BE" b="1" dirty="0">
              <a:solidFill>
                <a:schemeClr val="accent1">
                  <a:lumMod val="60000"/>
                  <a:lumOff val="40000"/>
                </a:schemeClr>
              </a:solidFill>
            </a:endParaRP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3515" y="5058539"/>
            <a:ext cx="3938648" cy="1559916"/>
          </a:xfrm>
          <a:prstGeom prst="rect">
            <a:avLst/>
          </a:prstGeom>
        </p:spPr>
      </p:pic>
      <p:sp>
        <p:nvSpPr>
          <p:cNvPr id="6" name="Slide Number Placeholder 5">
            <a:extLst>
              <a:ext uri="{FF2B5EF4-FFF2-40B4-BE49-F238E27FC236}">
                <a16:creationId xmlns:a16="http://schemas.microsoft.com/office/drawing/2014/main" id="{0A832F50-83FC-4642-9B98-0C2447F95CE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25</a:t>
            </a:fld>
            <a:endParaRPr lang="en-US" dirty="0"/>
          </a:p>
        </p:txBody>
      </p:sp>
    </p:spTree>
    <p:extLst>
      <p:ext uri="{BB962C8B-B14F-4D97-AF65-F5344CB8AC3E}">
        <p14:creationId xmlns:p14="http://schemas.microsoft.com/office/powerpoint/2010/main" val="1439864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80560" y="512801"/>
            <a:ext cx="10874853" cy="616227"/>
          </a:xfrm>
        </p:spPr>
        <p:txBody>
          <a:bodyPr>
            <a:normAutofit/>
          </a:bodyPr>
          <a:lstStyle/>
          <a:p>
            <a:r>
              <a:rPr lang="nl-BE" sz="2400" dirty="0"/>
              <a:t>Zoek het perfecte lokale DAG-project </a:t>
            </a:r>
            <a:endParaRPr lang="en-BE" sz="24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69539" y="4785283"/>
            <a:ext cx="3938648" cy="1559916"/>
          </a:xfrm>
          <a:prstGeom prst="rect">
            <a:avLst/>
          </a:prstGeom>
        </p:spPr>
      </p:pic>
      <p:pic>
        <p:nvPicPr>
          <p:cNvPr id="8" name="Picture 3">
            <a:extLst>
              <a:ext uri="{FF2B5EF4-FFF2-40B4-BE49-F238E27FC236}">
                <a16:creationId xmlns:a16="http://schemas.microsoft.com/office/drawing/2014/main" id="{3B6179DB-F391-4EA7-B390-9933F28FFE9F}"/>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680560" y="2373610"/>
            <a:ext cx="10875963" cy="1549062"/>
          </a:xfrm>
          <a:prstGeom prst="rect">
            <a:avLst/>
          </a:prstGeom>
        </p:spPr>
      </p:pic>
      <p:sp>
        <p:nvSpPr>
          <p:cNvPr id="6" name="Slide Number Placeholder 5">
            <a:extLst>
              <a:ext uri="{FF2B5EF4-FFF2-40B4-BE49-F238E27FC236}">
                <a16:creationId xmlns:a16="http://schemas.microsoft.com/office/drawing/2014/main" id="{82C74955-6AC1-5F4E-B2A5-9BAE999CA53B}"/>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26</a:t>
            </a:fld>
            <a:endParaRPr lang="en-US" dirty="0"/>
          </a:p>
        </p:txBody>
      </p:sp>
    </p:spTree>
    <p:extLst>
      <p:ext uri="{BB962C8B-B14F-4D97-AF65-F5344CB8AC3E}">
        <p14:creationId xmlns:p14="http://schemas.microsoft.com/office/powerpoint/2010/main" val="1728805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189030"/>
            <a:ext cx="10058400" cy="2960972"/>
          </a:xfrm>
        </p:spPr>
        <p:txBody>
          <a:bodyPr>
            <a:normAutofit/>
          </a:bodyPr>
          <a:lstStyle/>
          <a:p>
            <a:r>
              <a:rPr lang="nl-BE" dirty="0"/>
              <a:t>DaG – POLL 2</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473773"/>
            <a:ext cx="10058400" cy="1143000"/>
          </a:xfrm>
        </p:spPr>
        <p:txBody>
          <a:bodyPr>
            <a:noAutofit/>
          </a:bodyPr>
          <a:lstStyle/>
          <a:p>
            <a:r>
              <a:rPr lang="nl-NL" dirty="0"/>
              <a:t>IS HET DE ROL VAN ‘Dienst aan de gemeenschap’</a:t>
            </a:r>
          </a:p>
          <a:p>
            <a:r>
              <a:rPr lang="nl-NL" dirty="0"/>
              <a:t>OM INTERNATIONAAL TE GAAN ?</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586D2D5B-2E6C-704F-A224-3CBF986B59A1}"/>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27</a:t>
            </a:fld>
            <a:endParaRPr lang="en-US" dirty="0"/>
          </a:p>
        </p:txBody>
      </p:sp>
    </p:spTree>
    <p:extLst>
      <p:ext uri="{BB962C8B-B14F-4D97-AF65-F5344CB8AC3E}">
        <p14:creationId xmlns:p14="http://schemas.microsoft.com/office/powerpoint/2010/main" val="11413048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890803" y="512801"/>
            <a:ext cx="10058400" cy="2960972"/>
          </a:xfrm>
        </p:spPr>
        <p:txBody>
          <a:bodyPr>
            <a:normAutofit/>
          </a:bodyPr>
          <a:lstStyle/>
          <a:p>
            <a:br>
              <a:rPr lang="nl-BE" dirty="0"/>
            </a:br>
            <a:r>
              <a:rPr lang="nl-BE" dirty="0"/>
              <a:t>Samen Zonder Pesten</a:t>
            </a:r>
            <a:br>
              <a:rPr lang="nl-BE" dirty="0"/>
            </a:br>
            <a:r>
              <a:rPr lang="nl-BE" sz="4400" dirty="0"/>
              <a:t>School Zonder Pesten vzw</a:t>
            </a:r>
            <a:endParaRPr lang="en-BE" sz="44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890803" y="3627373"/>
            <a:ext cx="10058400" cy="1143000"/>
          </a:xfrm>
        </p:spPr>
        <p:txBody>
          <a:bodyPr>
            <a:noAutofit/>
          </a:bodyPr>
          <a:lstStyle/>
          <a:p>
            <a:r>
              <a:rPr lang="nl-BE" dirty="0"/>
              <a:t>CHRISTIAN AGNEESSENS</a:t>
            </a:r>
          </a:p>
          <a:p>
            <a:r>
              <a:rPr lang="nl-BE" dirty="0"/>
              <a:t>Rotary DEINZE</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3DDDDA22-3F1A-DB4C-B30F-FC0E5EEBA4F8}"/>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28</a:t>
            </a:fld>
            <a:endParaRPr lang="en-US" dirty="0"/>
          </a:p>
        </p:txBody>
      </p:sp>
    </p:spTree>
    <p:extLst>
      <p:ext uri="{BB962C8B-B14F-4D97-AF65-F5344CB8AC3E}">
        <p14:creationId xmlns:p14="http://schemas.microsoft.com/office/powerpoint/2010/main" val="2162983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2" y="457894"/>
            <a:ext cx="10874853" cy="616227"/>
          </a:xfrm>
        </p:spPr>
        <p:txBody>
          <a:bodyPr>
            <a:normAutofit/>
          </a:bodyPr>
          <a:lstStyle/>
          <a:p>
            <a:r>
              <a:rPr lang="nl-BE" dirty="0"/>
              <a:t>EEN SCHOOL …</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1156137" y="2110120"/>
            <a:ext cx="10226565" cy="3205317"/>
          </a:xfrm>
        </p:spPr>
        <p:txBody>
          <a:bodyPr>
            <a:noAutofit/>
          </a:bodyPr>
          <a:lstStyle/>
          <a:p>
            <a:r>
              <a:rPr lang="nl-BE" dirty="0"/>
              <a:t>… moet een plek zijn waar kinderen zorgeloos en in alle veiligheid kunnen leren, spelen, samen werken en opgroeien. Zeker in deze moeilijke en onwezenlijke coronatijden!</a:t>
            </a:r>
          </a:p>
          <a:p>
            <a:r>
              <a:rPr lang="nl-BE" dirty="0"/>
              <a:t>Het welbevinden van onze (klein)kinderen verdient alle aandacht!</a:t>
            </a:r>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38161FF2-DC75-9042-AC89-63A9363784C2}"/>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29</a:t>
            </a:fld>
            <a:endParaRPr lang="en-US" dirty="0"/>
          </a:p>
        </p:txBody>
      </p:sp>
    </p:spTree>
    <p:extLst>
      <p:ext uri="{BB962C8B-B14F-4D97-AF65-F5344CB8AC3E}">
        <p14:creationId xmlns:p14="http://schemas.microsoft.com/office/powerpoint/2010/main" val="4270413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79838" y="457894"/>
            <a:ext cx="10874853" cy="616227"/>
          </a:xfrm>
        </p:spPr>
        <p:txBody>
          <a:bodyPr>
            <a:normAutofit/>
          </a:bodyPr>
          <a:lstStyle/>
          <a:p>
            <a:r>
              <a:rPr lang="nl-BE" dirty="0"/>
              <a:t>Inleiding</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954582" y="1636188"/>
            <a:ext cx="10282835" cy="3348695"/>
          </a:xfrm>
        </p:spPr>
        <p:txBody>
          <a:bodyPr>
            <a:noAutofit/>
          </a:bodyPr>
          <a:lstStyle/>
          <a:p>
            <a:pPr lvl="1"/>
            <a:r>
              <a:rPr lang="nl-BE" dirty="0">
                <a:latin typeface="Arial" panose="020B0604020202020204" pitchFamily="34" charset="0"/>
                <a:cs typeface="Arial" panose="020B0604020202020204" pitchFamily="34" charset="0"/>
              </a:rPr>
              <a:t>Service </a:t>
            </a:r>
            <a:r>
              <a:rPr lang="nl-BE" dirty="0" err="1">
                <a:latin typeface="Arial" panose="020B0604020202020204" pitchFamily="34" charset="0"/>
                <a:cs typeface="Arial" panose="020B0604020202020204" pitchFamily="34" charset="0"/>
              </a:rPr>
              <a:t>above</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self</a:t>
            </a:r>
            <a:r>
              <a:rPr lang="nl-BE" dirty="0">
                <a:latin typeface="Arial" panose="020B0604020202020204" pitchFamily="34" charset="0"/>
                <a:cs typeface="Arial" panose="020B0604020202020204" pitchFamily="34" charset="0"/>
              </a:rPr>
              <a:t>!</a:t>
            </a:r>
          </a:p>
          <a:p>
            <a:pPr lvl="1"/>
            <a:r>
              <a:rPr lang="nl-BE" dirty="0">
                <a:latin typeface="Arial" panose="020B0604020202020204" pitchFamily="34" charset="0"/>
                <a:cs typeface="Arial" panose="020B0604020202020204" pitchFamily="34" charset="0"/>
              </a:rPr>
              <a:t>Dienst aan de gemeenschap in tijden van COVID-19</a:t>
            </a:r>
          </a:p>
          <a:p>
            <a:pPr lvl="1"/>
            <a:r>
              <a:rPr lang="nl-BE" dirty="0">
                <a:latin typeface="Arial" panose="020B0604020202020204" pitchFamily="34" charset="0"/>
                <a:cs typeface="Arial" panose="020B0604020202020204" pitchFamily="34" charset="0"/>
              </a:rPr>
              <a:t>Een overvloed aan mooie en hartverwarmende initiatieven -&gt; </a:t>
            </a:r>
            <a:r>
              <a:rPr lang="nl-BE" b="1" dirty="0">
                <a:latin typeface="Arial" panose="020B0604020202020204" pitchFamily="34" charset="0"/>
                <a:cs typeface="Arial" panose="020B0604020202020204" pitchFamily="34" charset="0"/>
              </a:rPr>
              <a:t>impact op de maatschappij</a:t>
            </a:r>
          </a:p>
          <a:p>
            <a:pPr lvl="1"/>
            <a:r>
              <a:rPr lang="nl-BE" dirty="0">
                <a:latin typeface="Arial" panose="020B0604020202020204" pitchFamily="34" charset="0"/>
                <a:cs typeface="Arial" panose="020B0604020202020204" pitchFamily="34" charset="0"/>
              </a:rPr>
              <a:t>Rotary en Rotaract moeten klaar staan op het moment dat we terug keren naar het normaal van na de COVID-19</a:t>
            </a:r>
          </a:p>
          <a:p>
            <a:pPr lvl="1"/>
            <a:r>
              <a:rPr lang="nl-BE" dirty="0">
                <a:latin typeface="Arial" panose="020B0604020202020204" pitchFamily="34" charset="0"/>
                <a:cs typeface="Arial" panose="020B0604020202020204" pitchFamily="34" charset="0"/>
              </a:rPr>
              <a:t>Districtscommissie ‘Dienst aan de gemeenschap’ = </a:t>
            </a:r>
            <a:r>
              <a:rPr lang="nl-BE" b="1" dirty="0">
                <a:latin typeface="Arial" panose="020B0604020202020204" pitchFamily="34" charset="0"/>
                <a:cs typeface="Arial" panose="020B0604020202020204" pitchFamily="34" charset="0"/>
              </a:rPr>
              <a:t>inspireren</a:t>
            </a:r>
            <a:r>
              <a:rPr lang="nl-BE" dirty="0">
                <a:latin typeface="Arial" panose="020B0604020202020204" pitchFamily="34" charset="0"/>
                <a:cs typeface="Arial" panose="020B0604020202020204" pitchFamily="34" charset="0"/>
              </a:rPr>
              <a:t> en </a:t>
            </a:r>
            <a:r>
              <a:rPr lang="nl-BE" b="1" dirty="0">
                <a:latin typeface="Arial" panose="020B0604020202020204" pitchFamily="34" charset="0"/>
                <a:cs typeface="Arial" panose="020B0604020202020204" pitchFamily="34" charset="0"/>
              </a:rPr>
              <a:t>motiveren</a:t>
            </a:r>
          </a:p>
          <a:p>
            <a:pPr lvl="1"/>
            <a:r>
              <a:rPr lang="nl-BE" dirty="0">
                <a:latin typeface="Arial" panose="020B0604020202020204" pitchFamily="34" charset="0"/>
                <a:cs typeface="Arial" panose="020B0604020202020204" pitchFamily="34" charset="0"/>
              </a:rPr>
              <a:t>Selectie van 6 ‘</a:t>
            </a:r>
            <a:r>
              <a:rPr lang="nl-BE" dirty="0" err="1">
                <a:latin typeface="Arial" panose="020B0604020202020204" pitchFamily="34" charset="0"/>
                <a:cs typeface="Arial" panose="020B0604020202020204" pitchFamily="34" charset="0"/>
              </a:rPr>
              <a:t>good</a:t>
            </a:r>
            <a:r>
              <a:rPr lang="nl-BE" dirty="0">
                <a:latin typeface="Arial" panose="020B0604020202020204" pitchFamily="34" charset="0"/>
                <a:cs typeface="Arial" panose="020B0604020202020204" pitchFamily="34" charset="0"/>
              </a:rPr>
              <a:t> practices’</a:t>
            </a:r>
          </a:p>
          <a:p>
            <a:pPr lvl="1"/>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E12FF27B-DA94-C540-A4C6-F2F2E81A4F32}"/>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a:t>
            </a:fld>
            <a:endParaRPr lang="en-US" dirty="0"/>
          </a:p>
        </p:txBody>
      </p:sp>
    </p:spTree>
    <p:extLst>
      <p:ext uri="{BB962C8B-B14F-4D97-AF65-F5344CB8AC3E}">
        <p14:creationId xmlns:p14="http://schemas.microsoft.com/office/powerpoint/2010/main" val="340126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2" y="457894"/>
            <a:ext cx="10874853" cy="616227"/>
          </a:xfrm>
        </p:spPr>
        <p:txBody>
          <a:bodyPr>
            <a:normAutofit/>
          </a:bodyPr>
          <a:lstStyle/>
          <a:p>
            <a:r>
              <a:rPr lang="nl-BE" dirty="0"/>
              <a:t>PESTEN IN CIJFERS…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4793496" y="1957254"/>
            <a:ext cx="6852767" cy="3389671"/>
          </a:xfrm>
        </p:spPr>
        <p:txBody>
          <a:bodyPr>
            <a:noAutofit/>
          </a:bodyPr>
          <a:lstStyle/>
          <a:p>
            <a:pPr lvl="1">
              <a:buFont typeface="Arial" panose="020B0604020202020204" pitchFamily="34" charset="0"/>
              <a:buChar char="•"/>
            </a:pPr>
            <a:r>
              <a:rPr lang="nl-BE" sz="2800" dirty="0"/>
              <a:t>5,5 % van de kinderen geeft aan ooit gepest te zijn. </a:t>
            </a:r>
          </a:p>
          <a:p>
            <a:pPr marL="201168" lvl="1" indent="0">
              <a:buNone/>
            </a:pPr>
            <a:r>
              <a:rPr lang="nl-BE" sz="2800" dirty="0"/>
              <a:t>  Dit is gemiddeld 1 kind per klas!</a:t>
            </a:r>
          </a:p>
          <a:p>
            <a:pPr lvl="1">
              <a:buFont typeface="Arial" panose="020B0604020202020204" pitchFamily="34" charset="0"/>
              <a:buChar char="•"/>
            </a:pPr>
            <a:r>
              <a:rPr lang="nl-BE" sz="2800" dirty="0"/>
              <a:t>Het pesten is het meest aanwezig bij kinderen tussen 10 en 14 jaar.</a:t>
            </a:r>
          </a:p>
          <a:p>
            <a:pPr lvl="1">
              <a:buFont typeface="Arial" panose="020B0604020202020204" pitchFamily="34" charset="0"/>
              <a:buChar char="•"/>
            </a:pPr>
            <a:r>
              <a:rPr lang="nl-BE" sz="2800" dirty="0"/>
              <a:t>Het probleem wordt te gemakkelijk afgedaan als : “dat vormt het karakter”, “hij/zij moet zich maar leren verdedigen”, …</a:t>
            </a:r>
          </a:p>
          <a:p>
            <a:pPr marL="201168" lvl="1" indent="0">
              <a:buNone/>
            </a:pPr>
            <a:endParaRPr lang="nl-BE" sz="28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1">
            <a:extLst>
              <a:ext uri="{FF2B5EF4-FFF2-40B4-BE49-F238E27FC236}">
                <a16:creationId xmlns:a16="http://schemas.microsoft.com/office/drawing/2014/main" id="{381C7CA2-9D05-45E0-903A-01E43F348F8D}"/>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54278" y="2049432"/>
            <a:ext cx="4439218" cy="320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1D339CFB-7D7B-C24F-89C1-DBB597EED296}"/>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30</a:t>
            </a:fld>
            <a:endParaRPr lang="en-US" dirty="0"/>
          </a:p>
        </p:txBody>
      </p:sp>
    </p:spTree>
    <p:extLst>
      <p:ext uri="{BB962C8B-B14F-4D97-AF65-F5344CB8AC3E}">
        <p14:creationId xmlns:p14="http://schemas.microsoft.com/office/powerpoint/2010/main" val="1934334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2" y="457894"/>
            <a:ext cx="10874853" cy="616227"/>
          </a:xfrm>
        </p:spPr>
        <p:txBody>
          <a:bodyPr>
            <a:normAutofit/>
          </a:bodyPr>
          <a:lstStyle/>
          <a:p>
            <a:r>
              <a:rPr lang="nl-BE" dirty="0"/>
              <a:t>MIKKEN OP PREVENTIE…</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4807254" y="1523846"/>
            <a:ext cx="7384746" cy="3716747"/>
          </a:xfrm>
        </p:spPr>
        <p:txBody>
          <a:bodyPr>
            <a:noAutofit/>
          </a:bodyPr>
          <a:lstStyle/>
          <a:p>
            <a:pPr lvl="1">
              <a:buFont typeface="Arial" panose="020B0604020202020204" pitchFamily="34" charset="0"/>
              <a:buChar char="•"/>
            </a:pPr>
            <a:r>
              <a:rPr lang="nl-BE" sz="2300" dirty="0"/>
              <a:t>Preventief werken aan sociale en emotionele vaardigheden.</a:t>
            </a:r>
          </a:p>
          <a:p>
            <a:pPr lvl="2">
              <a:buFont typeface="Arial" panose="020B0604020202020204" pitchFamily="34" charset="0"/>
              <a:buChar char="•"/>
            </a:pPr>
            <a:r>
              <a:rPr lang="nl-BE" sz="2300" dirty="0"/>
              <a:t>Ontwikkelen van empathie en hulpvaardigheid</a:t>
            </a:r>
          </a:p>
          <a:p>
            <a:pPr lvl="2">
              <a:buFont typeface="Arial" panose="020B0604020202020204" pitchFamily="34" charset="0"/>
              <a:buChar char="•"/>
            </a:pPr>
            <a:r>
              <a:rPr lang="nl-BE" sz="2300" dirty="0"/>
              <a:t>Ontdekken hoe je iemand kan troosten of helpen</a:t>
            </a:r>
          </a:p>
          <a:p>
            <a:pPr lvl="2">
              <a:buFont typeface="Arial" panose="020B0604020202020204" pitchFamily="34" charset="0"/>
              <a:buChar char="•"/>
            </a:pPr>
            <a:r>
              <a:rPr lang="nl-BE" sz="2300" dirty="0"/>
              <a:t>Gevoelens en emoties (durven) tonen</a:t>
            </a:r>
          </a:p>
          <a:p>
            <a:pPr lvl="1">
              <a:buFont typeface="Arial" panose="020B0604020202020204" pitchFamily="34" charset="0"/>
              <a:buChar char="•"/>
            </a:pPr>
            <a:r>
              <a:rPr lang="nl-BE" sz="2300" dirty="0"/>
              <a:t>De groep is heel belangrijk</a:t>
            </a:r>
          </a:p>
          <a:p>
            <a:pPr lvl="2">
              <a:buFont typeface="Arial" panose="020B0604020202020204" pitchFamily="34" charset="0"/>
              <a:buChar char="•"/>
            </a:pPr>
            <a:r>
              <a:rPr lang="nl-BE" sz="2300" dirty="0"/>
              <a:t>Grenzen aangeven en respecteren</a:t>
            </a:r>
          </a:p>
          <a:p>
            <a:pPr lvl="2">
              <a:buFont typeface="Arial" panose="020B0604020202020204" pitchFamily="34" charset="0"/>
              <a:buChar char="•"/>
            </a:pPr>
            <a:r>
              <a:rPr lang="nl-BE" sz="2300" dirty="0"/>
              <a:t>Samen oplossingen aanvaarden, leren bedenken en formuleren</a:t>
            </a:r>
          </a:p>
          <a:p>
            <a:pPr lvl="1">
              <a:buFont typeface="Arial" panose="020B0604020202020204" pitchFamily="34" charset="0"/>
              <a:buChar char="•"/>
            </a:pPr>
            <a:r>
              <a:rPr lang="nl-BE" sz="2300" b="1" dirty="0"/>
              <a:t>Hoe vroeger men hiermee begint, hoe beter.</a:t>
            </a:r>
          </a:p>
          <a:p>
            <a:pPr marL="201168" lvl="1" indent="0">
              <a:buNone/>
            </a:pPr>
            <a:endParaRPr lang="nl-BE" sz="28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5">
            <a:extLst>
              <a:ext uri="{FF2B5EF4-FFF2-40B4-BE49-F238E27FC236}">
                <a16:creationId xmlns:a16="http://schemas.microsoft.com/office/drawing/2014/main" id="{11C4252B-C956-44E4-A268-A4649DF164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0348" y="1612183"/>
            <a:ext cx="4416154" cy="3628256"/>
          </a:xfrm>
          <a:prstGeom prst="rect">
            <a:avLst/>
          </a:prstGeom>
        </p:spPr>
      </p:pic>
      <p:sp>
        <p:nvSpPr>
          <p:cNvPr id="8" name="Slide Number Placeholder 5">
            <a:extLst>
              <a:ext uri="{FF2B5EF4-FFF2-40B4-BE49-F238E27FC236}">
                <a16:creationId xmlns:a16="http://schemas.microsoft.com/office/drawing/2014/main" id="{CABC9224-D9F3-DB46-8C79-B03BC63B52B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31</a:t>
            </a:fld>
            <a:endParaRPr lang="en-US" dirty="0"/>
          </a:p>
        </p:txBody>
      </p:sp>
    </p:spTree>
    <p:extLst>
      <p:ext uri="{BB962C8B-B14F-4D97-AF65-F5344CB8AC3E}">
        <p14:creationId xmlns:p14="http://schemas.microsoft.com/office/powerpoint/2010/main" val="1517134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2" y="457894"/>
            <a:ext cx="10874853" cy="616227"/>
          </a:xfrm>
        </p:spPr>
        <p:txBody>
          <a:bodyPr>
            <a:normAutofit/>
          </a:bodyPr>
          <a:lstStyle/>
          <a:p>
            <a:r>
              <a:rPr lang="nl-NL" dirty="0"/>
              <a:t>V</a:t>
            </a:r>
            <a:r>
              <a:rPr lang="nl-BE" dirty="0"/>
              <a:t>ICTOR ALS PRAATMAATJE</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2949677" y="1423841"/>
            <a:ext cx="8686880" cy="3205317"/>
          </a:xfrm>
        </p:spPr>
        <p:txBody>
          <a:bodyPr>
            <a:noAutofit/>
          </a:bodyPr>
          <a:lstStyle/>
          <a:p>
            <a:pPr lvl="1">
              <a:buFont typeface="Arial" panose="020B0604020202020204" pitchFamily="34" charset="0"/>
              <a:buChar char="•"/>
            </a:pPr>
            <a:r>
              <a:rPr lang="nl-BE" sz="2800" dirty="0"/>
              <a:t>Gloednieuw project voor 1</a:t>
            </a:r>
            <a:r>
              <a:rPr lang="nl-BE" sz="2800" baseline="30000" dirty="0"/>
              <a:t>ste</a:t>
            </a:r>
            <a:r>
              <a:rPr lang="nl-BE" sz="2800" dirty="0"/>
              <a:t> en 2</a:t>
            </a:r>
            <a:r>
              <a:rPr lang="nl-BE" sz="2800" baseline="30000" dirty="0"/>
              <a:t>de</a:t>
            </a:r>
            <a:r>
              <a:rPr lang="nl-BE" sz="2800" dirty="0"/>
              <a:t> kleuterklas</a:t>
            </a:r>
          </a:p>
          <a:p>
            <a:pPr lvl="1">
              <a:buFont typeface="Arial" panose="020B0604020202020204" pitchFamily="34" charset="0"/>
              <a:buChar char="•"/>
            </a:pPr>
            <a:r>
              <a:rPr lang="nl-BE" sz="2800" dirty="0"/>
              <a:t>Pakket bestaande uit</a:t>
            </a:r>
          </a:p>
          <a:p>
            <a:pPr lvl="2">
              <a:buFont typeface="Arial" panose="020B0604020202020204" pitchFamily="34" charset="0"/>
              <a:buChar char="•"/>
            </a:pPr>
            <a:r>
              <a:rPr lang="nl-BE" sz="2200" dirty="0"/>
              <a:t>De Victor handpop (60 cm) – met draaiende groen-rode bol</a:t>
            </a:r>
          </a:p>
          <a:p>
            <a:pPr lvl="2">
              <a:buFont typeface="Arial" panose="020B0604020202020204" pitchFamily="34" charset="0"/>
              <a:buChar char="•"/>
            </a:pPr>
            <a:r>
              <a:rPr lang="nl-BE" sz="2200" dirty="0"/>
              <a:t>Een kleine gids ‘Victor als praatmaatje’</a:t>
            </a:r>
          </a:p>
          <a:p>
            <a:pPr lvl="2">
              <a:buFont typeface="Arial" panose="020B0604020202020204" pitchFamily="34" charset="0"/>
              <a:buChar char="•"/>
            </a:pPr>
            <a:r>
              <a:rPr lang="nl-BE" sz="2200" dirty="0"/>
              <a:t>4 grote prenten met de 4 basisgevoelens</a:t>
            </a:r>
          </a:p>
          <a:p>
            <a:pPr lvl="2">
              <a:buFont typeface="Arial" panose="020B0604020202020204" pitchFamily="34" charset="0"/>
              <a:buChar char="•"/>
            </a:pPr>
            <a:r>
              <a:rPr lang="nl-BE" sz="2200" dirty="0"/>
              <a:t>Een groot geïllustreerd voorleesboek ‘Goedgevoel verhalen van kleine Victor’</a:t>
            </a:r>
          </a:p>
          <a:p>
            <a:pPr lvl="2">
              <a:buFont typeface="Arial" panose="020B0604020202020204" pitchFamily="34" charset="0"/>
              <a:buChar char="•"/>
            </a:pPr>
            <a:r>
              <a:rPr lang="nl-BE" sz="2200" dirty="0"/>
              <a:t>Een workshop in de kleuterklas (max 30’) en een introductie voor de leerkrachten (max 15’)</a:t>
            </a:r>
          </a:p>
          <a:p>
            <a:pPr lvl="2">
              <a:buFont typeface="Arial" panose="020B0604020202020204" pitchFamily="34" charset="0"/>
              <a:buChar char="•"/>
            </a:pPr>
            <a:r>
              <a:rPr lang="nl-BE" sz="2200" dirty="0"/>
              <a:t>Een brief voor de ouders (met vermelding van het Rotary-logo)</a:t>
            </a:r>
          </a:p>
          <a:p>
            <a:pPr marL="201168" lvl="1" indent="0">
              <a:buNone/>
            </a:pPr>
            <a:endParaRPr lang="nl-BE" sz="28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9" name="Afbeelding 8" descr="Afbeelding met speelgoed, klein, vasthouden, zitten&#10;&#10;Automatisch gegenereerde beschrijving">
            <a:extLst>
              <a:ext uri="{FF2B5EF4-FFF2-40B4-BE49-F238E27FC236}">
                <a16:creationId xmlns:a16="http://schemas.microsoft.com/office/drawing/2014/main" id="{5CCF4ED3-F7B1-42BC-B573-8AD24C8DF3A5}"/>
              </a:ext>
            </a:extLst>
          </p:cNvPr>
          <p:cNvPicPr>
            <a:picLocks noChangeAspect="1"/>
          </p:cNvPicPr>
          <p:nvPr/>
        </p:nvPicPr>
        <p:blipFill>
          <a:blip r:embed="rId5"/>
          <a:stretch>
            <a:fillRect/>
          </a:stretch>
        </p:blipFill>
        <p:spPr>
          <a:xfrm>
            <a:off x="658572" y="1575612"/>
            <a:ext cx="2217081" cy="3576890"/>
          </a:xfrm>
          <a:prstGeom prst="rect">
            <a:avLst/>
          </a:prstGeom>
        </p:spPr>
      </p:pic>
      <p:sp>
        <p:nvSpPr>
          <p:cNvPr id="8" name="Slide Number Placeholder 5">
            <a:extLst>
              <a:ext uri="{FF2B5EF4-FFF2-40B4-BE49-F238E27FC236}">
                <a16:creationId xmlns:a16="http://schemas.microsoft.com/office/drawing/2014/main" id="{2D72E807-40A9-9641-BE4D-83B173640A8B}"/>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32</a:t>
            </a:fld>
            <a:endParaRPr lang="en-US" dirty="0"/>
          </a:p>
        </p:txBody>
      </p:sp>
    </p:spTree>
    <p:extLst>
      <p:ext uri="{BB962C8B-B14F-4D97-AF65-F5344CB8AC3E}">
        <p14:creationId xmlns:p14="http://schemas.microsoft.com/office/powerpoint/2010/main" val="3730043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2" y="457894"/>
            <a:ext cx="10874853" cy="616227"/>
          </a:xfrm>
        </p:spPr>
        <p:txBody>
          <a:bodyPr>
            <a:normAutofit/>
          </a:bodyPr>
          <a:lstStyle/>
          <a:p>
            <a:r>
              <a:rPr lang="nl-BE" dirty="0"/>
              <a:t>HOE, WAT, WIE…?</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1347018" y="1663750"/>
            <a:ext cx="9497960" cy="3205317"/>
          </a:xfrm>
        </p:spPr>
        <p:txBody>
          <a:bodyPr>
            <a:noAutofit/>
          </a:bodyPr>
          <a:lstStyle/>
          <a:p>
            <a:pPr lvl="1">
              <a:buFont typeface="Arial" panose="020B0604020202020204" pitchFamily="34" charset="0"/>
              <a:buChar char="•"/>
            </a:pPr>
            <a:r>
              <a:rPr lang="nl-BE" sz="2800" dirty="0"/>
              <a:t>Rotary clubs ondersteunen </a:t>
            </a:r>
            <a:r>
              <a:rPr lang="nl-BE" sz="2800" b="1" dirty="0"/>
              <a:t>lokaal</a:t>
            </a:r>
            <a:r>
              <a:rPr lang="nl-BE" sz="2800" dirty="0"/>
              <a:t> de scholen én de kinderen met het gratis aanbieden van pakketten ‘Victor als praatmaatje’</a:t>
            </a:r>
          </a:p>
          <a:p>
            <a:pPr lvl="1">
              <a:buFont typeface="Arial" panose="020B0604020202020204" pitchFamily="34" charset="0"/>
              <a:buChar char="•"/>
            </a:pPr>
            <a:r>
              <a:rPr lang="nl-BE" sz="2800" dirty="0"/>
              <a:t>Op die manier bouwt Rotary mee aan het terugwinnen van het welbevinden bij kinderen en het implementeren van een goed gevoel in de school -&gt; één van de 7 actiedomeinen van Rotary</a:t>
            </a:r>
          </a:p>
          <a:p>
            <a:pPr lvl="1">
              <a:buFont typeface="Arial" panose="020B0604020202020204" pitchFamily="34" charset="0"/>
              <a:buChar char="•"/>
            </a:pPr>
            <a:r>
              <a:rPr lang="nl-BE" sz="2800" dirty="0"/>
              <a:t>School Zonder Pesten vzw regelt alle afspraken met de scholen.</a:t>
            </a:r>
          </a:p>
          <a:p>
            <a:pPr lvl="1">
              <a:buFont typeface="Arial" panose="020B0604020202020204" pitchFamily="34" charset="0"/>
              <a:buChar char="•"/>
            </a:pPr>
            <a:r>
              <a:rPr lang="nl-BE" sz="2800" dirty="0"/>
              <a:t>Kostprijs per pakket (per kleuterklas) </a:t>
            </a:r>
            <a:r>
              <a:rPr lang="nl-BE" sz="2800" b="1" dirty="0"/>
              <a:t>175 €</a:t>
            </a:r>
          </a:p>
          <a:p>
            <a:pPr marL="201168" lvl="1" indent="0">
              <a:buNone/>
            </a:pPr>
            <a:endParaRPr lang="nl-BE" sz="28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2A57EDCD-521C-4645-A39A-871A6CE2E86D}"/>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33</a:t>
            </a:fld>
            <a:endParaRPr lang="en-US" dirty="0"/>
          </a:p>
        </p:txBody>
      </p:sp>
    </p:spTree>
    <p:extLst>
      <p:ext uri="{BB962C8B-B14F-4D97-AF65-F5344CB8AC3E}">
        <p14:creationId xmlns:p14="http://schemas.microsoft.com/office/powerpoint/2010/main" val="1767473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2" y="457894"/>
            <a:ext cx="10874853" cy="616227"/>
          </a:xfrm>
        </p:spPr>
        <p:txBody>
          <a:bodyPr>
            <a:normAutofit/>
          </a:bodyPr>
          <a:lstStyle/>
          <a:p>
            <a:r>
              <a:rPr lang="nl-BE" dirty="0"/>
              <a:t>HARTELIJK DANK…</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1219200" y="1496601"/>
            <a:ext cx="9684774" cy="3205317"/>
          </a:xfrm>
        </p:spPr>
        <p:txBody>
          <a:bodyPr>
            <a:noAutofit/>
          </a:bodyPr>
          <a:lstStyle/>
          <a:p>
            <a:pPr marL="201168" lvl="1" indent="0">
              <a:buNone/>
            </a:pPr>
            <a:r>
              <a:rPr lang="nl-BE" sz="2800" dirty="0"/>
              <a:t>In naam van de vele kinderen die Rotary op deze manier kan bereiken en behoeden voor de soms schrijnende gevolgen van negativisme en pesten!</a:t>
            </a:r>
          </a:p>
          <a:p>
            <a:pPr marL="201168" lvl="1" indent="0">
              <a:buNone/>
            </a:pPr>
            <a:endParaRPr lang="nl-BE" sz="2800" b="1" dirty="0"/>
          </a:p>
          <a:p>
            <a:pPr marL="201168" lvl="1" indent="0">
              <a:buNone/>
            </a:pPr>
            <a:endParaRPr lang="nl-BE" sz="2800" dirty="0"/>
          </a:p>
          <a:p>
            <a:pPr marL="201168" lvl="1" indent="0">
              <a:buNone/>
            </a:pPr>
            <a:endParaRPr lang="nl-BE" sz="28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5" descr="Afbeelding met tekening&#10;&#10;Automatisch gegenereerde beschrijving">
            <a:extLst>
              <a:ext uri="{FF2B5EF4-FFF2-40B4-BE49-F238E27FC236}">
                <a16:creationId xmlns:a16="http://schemas.microsoft.com/office/drawing/2014/main" id="{73458A18-F313-4049-9C7B-DDE1F01BCF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6526" y="3705195"/>
            <a:ext cx="1767709" cy="931235"/>
          </a:xfrm>
          <a:prstGeom prst="rect">
            <a:avLst/>
          </a:prstGeom>
        </p:spPr>
      </p:pic>
      <p:pic>
        <p:nvPicPr>
          <p:cNvPr id="9" name="Afbeelding 8" descr="Afbeelding met speelgoed, LEGO&#10;&#10;Automatisch gegenereerde beschrijving">
            <a:extLst>
              <a:ext uri="{FF2B5EF4-FFF2-40B4-BE49-F238E27FC236}">
                <a16:creationId xmlns:a16="http://schemas.microsoft.com/office/drawing/2014/main" id="{67918003-F76B-46FC-B3ED-8A92E0E016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24235" y="2301455"/>
            <a:ext cx="3738716" cy="3738716"/>
          </a:xfrm>
          <a:prstGeom prst="rect">
            <a:avLst/>
          </a:prstGeom>
        </p:spPr>
      </p:pic>
      <p:sp>
        <p:nvSpPr>
          <p:cNvPr id="8" name="Slide Number Placeholder 5">
            <a:extLst>
              <a:ext uri="{FF2B5EF4-FFF2-40B4-BE49-F238E27FC236}">
                <a16:creationId xmlns:a16="http://schemas.microsoft.com/office/drawing/2014/main" id="{344E9277-FDF5-CF40-B01A-893AABA88EA9}"/>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34</a:t>
            </a:fld>
            <a:endParaRPr lang="en-US" dirty="0"/>
          </a:p>
        </p:txBody>
      </p:sp>
    </p:spTree>
    <p:extLst>
      <p:ext uri="{BB962C8B-B14F-4D97-AF65-F5344CB8AC3E}">
        <p14:creationId xmlns:p14="http://schemas.microsoft.com/office/powerpoint/2010/main" val="522904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189030"/>
            <a:ext cx="10058400" cy="2960972"/>
          </a:xfrm>
        </p:spPr>
        <p:txBody>
          <a:bodyPr>
            <a:normAutofit/>
          </a:bodyPr>
          <a:lstStyle/>
          <a:p>
            <a:r>
              <a:rPr lang="nl-BE" dirty="0"/>
              <a:t>DaG – POLL 3</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473773"/>
            <a:ext cx="10058400" cy="1143000"/>
          </a:xfrm>
        </p:spPr>
        <p:txBody>
          <a:bodyPr>
            <a:noAutofit/>
          </a:bodyPr>
          <a:lstStyle/>
          <a:p>
            <a:r>
              <a:rPr lang="nl-NL" dirty="0"/>
              <a:t>IS HET NODIG DAT LEDEN VAN DE COMMISSIE ‘Dienst aan de gemeenschap’ REEDS GEËNGAGEERD ZIJN IN DE LOKALE GEMEENSCHAP ?</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92B8F921-7720-E146-9AD5-44E53F8004A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35</a:t>
            </a:fld>
            <a:endParaRPr lang="en-US" dirty="0"/>
          </a:p>
        </p:txBody>
      </p:sp>
    </p:spTree>
    <p:extLst>
      <p:ext uri="{BB962C8B-B14F-4D97-AF65-F5344CB8AC3E}">
        <p14:creationId xmlns:p14="http://schemas.microsoft.com/office/powerpoint/2010/main" val="1783673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758952"/>
            <a:ext cx="10058400" cy="2210390"/>
          </a:xfrm>
        </p:spPr>
        <p:txBody>
          <a:bodyPr>
            <a:normAutofit/>
          </a:bodyPr>
          <a:lstStyle/>
          <a:p>
            <a:r>
              <a:rPr lang="nl-BE" dirty="0"/>
              <a:t>Kompas, een impact project</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97280" y="3375157"/>
            <a:ext cx="10058400" cy="1143000"/>
          </a:xfrm>
        </p:spPr>
        <p:txBody>
          <a:bodyPr>
            <a:noAutofit/>
          </a:bodyPr>
          <a:lstStyle/>
          <a:p>
            <a:r>
              <a:rPr lang="nl-NL" dirty="0"/>
              <a:t>VINCENT VERBEKE</a:t>
            </a:r>
          </a:p>
          <a:p>
            <a:r>
              <a:rPr lang="nl-BE" dirty="0"/>
              <a:t>Rotary KORTRIJK</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ADBB7538-C660-5B4C-90F5-0AFFCD114BC0}"/>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36</a:t>
            </a:fld>
            <a:endParaRPr lang="en-US" dirty="0"/>
          </a:p>
        </p:txBody>
      </p:sp>
    </p:spTree>
    <p:extLst>
      <p:ext uri="{BB962C8B-B14F-4D97-AF65-F5344CB8AC3E}">
        <p14:creationId xmlns:p14="http://schemas.microsoft.com/office/powerpoint/2010/main" val="3040572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&amp; ROTARY KORTRIJK</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pPr marL="201168" lvl="1" indent="0">
              <a:buNone/>
            </a:pPr>
            <a:r>
              <a:rPr lang="nl-NL" b="1" dirty="0"/>
              <a:t>KOMPAS STAAT VOOR BEGEIDING EN</a:t>
            </a:r>
          </a:p>
          <a:p>
            <a:pPr marL="201168" lvl="1" indent="0">
              <a:buNone/>
            </a:pPr>
            <a:r>
              <a:rPr lang="nl-NL" b="1" dirty="0"/>
              <a:t>BEHANDELING VAN DRUGGEBRUIKERS</a:t>
            </a:r>
          </a:p>
          <a:p>
            <a:pPr marL="201168" lvl="1" indent="0">
              <a:buNone/>
            </a:pPr>
            <a:endParaRPr lang="nl-NL" b="1" dirty="0"/>
          </a:p>
          <a:p>
            <a:pPr marL="201168" lvl="1" indent="0">
              <a:buNone/>
            </a:pPr>
            <a:endParaRPr lang="nl-NL" b="1" dirty="0"/>
          </a:p>
          <a:p>
            <a:pPr marL="201168" lvl="1" indent="0">
              <a:buNone/>
            </a:pPr>
            <a:r>
              <a:rPr lang="nl-NL" b="1" dirty="0"/>
              <a:t>Adres : Minister Vanden Peereboomlaan 88</a:t>
            </a:r>
          </a:p>
          <a:p>
            <a:pPr marL="201168" lvl="1" indent="0">
              <a:buNone/>
            </a:pPr>
            <a:r>
              <a:rPr lang="nl-NL" b="1" dirty="0"/>
              <a:t>	    8500 Kortrijk</a:t>
            </a:r>
          </a:p>
          <a:p>
            <a:pPr marL="201168" lvl="1" indent="0">
              <a:buNone/>
            </a:pPr>
            <a:endParaRPr lang="nl-NL" b="1" dirty="0"/>
          </a:p>
          <a:p>
            <a:pPr marL="201168" lvl="1" indent="0">
              <a:buNone/>
            </a:pPr>
            <a:r>
              <a:rPr lang="nl-NL" b="1" dirty="0"/>
              <a:t>Web :   </a:t>
            </a:r>
            <a:r>
              <a:rPr lang="nl-NL" b="1" dirty="0">
                <a:hlinkClick r:id="rId3"/>
              </a:rPr>
              <a:t>www.kompasvzw.be</a:t>
            </a:r>
            <a:endParaRPr lang="nl-NL" b="1" dirty="0"/>
          </a:p>
          <a:p>
            <a:pPr marL="201168" lvl="1" indent="0">
              <a:buNone/>
            </a:pPr>
            <a:endParaRPr lang="nl-NL"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1">
            <a:extLst>
              <a:ext uri="{FF2B5EF4-FFF2-40B4-BE49-F238E27FC236}">
                <a16:creationId xmlns:a16="http://schemas.microsoft.com/office/drawing/2014/main" id="{94F59868-8705-45E0-852E-5EE23EC031D3}"/>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073004" y="1690029"/>
            <a:ext cx="2719388"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a:extLst>
              <a:ext uri="{FF2B5EF4-FFF2-40B4-BE49-F238E27FC236}">
                <a16:creationId xmlns:a16="http://schemas.microsoft.com/office/drawing/2014/main" id="{43D470F5-E323-48AE-B76A-1F1989549B38}"/>
              </a:ext>
            </a:extLst>
          </p:cNvPr>
          <p:cNvPicPr>
            <a:picLocks noChangeAspect="1"/>
          </p:cNvPicPr>
          <p:nvPr/>
        </p:nvPicPr>
        <p:blipFill>
          <a:blip r:embed="rId7"/>
          <a:stretch>
            <a:fillRect/>
          </a:stretch>
        </p:blipFill>
        <p:spPr>
          <a:xfrm>
            <a:off x="1818288" y="5025718"/>
            <a:ext cx="2091559" cy="983031"/>
          </a:xfrm>
          <a:prstGeom prst="rect">
            <a:avLst/>
          </a:prstGeom>
        </p:spPr>
      </p:pic>
      <p:sp>
        <p:nvSpPr>
          <p:cNvPr id="9" name="Slide Number Placeholder 5">
            <a:extLst>
              <a:ext uri="{FF2B5EF4-FFF2-40B4-BE49-F238E27FC236}">
                <a16:creationId xmlns:a16="http://schemas.microsoft.com/office/drawing/2014/main" id="{06036BC0-1C6C-9F48-80B5-FBDFA2E584B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37</a:t>
            </a:fld>
            <a:endParaRPr lang="en-US" dirty="0"/>
          </a:p>
        </p:txBody>
      </p:sp>
    </p:spTree>
    <p:extLst>
      <p:ext uri="{BB962C8B-B14F-4D97-AF65-F5344CB8AC3E}">
        <p14:creationId xmlns:p14="http://schemas.microsoft.com/office/powerpoint/2010/main" val="2076449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&amp; ROTARY KORTRIJK</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pPr marL="201168" lvl="1" indent="0">
              <a:buNone/>
            </a:pPr>
            <a:r>
              <a:rPr lang="nl-NL" sz="3200" b="1" dirty="0"/>
              <a:t>WERKGEBIED KOMPAS :</a:t>
            </a:r>
          </a:p>
          <a:p>
            <a:pPr marL="201168" lvl="1" indent="0">
              <a:buNone/>
            </a:pPr>
            <a:r>
              <a:rPr lang="nl-NL" sz="3200" b="1" dirty="0"/>
              <a:t>	. </a:t>
            </a:r>
            <a:r>
              <a:rPr lang="nl-NL" b="1" dirty="0"/>
              <a:t>Ambulante drugzorg</a:t>
            </a:r>
          </a:p>
          <a:p>
            <a:pPr marL="201168" lvl="1" indent="0">
              <a:buNone/>
            </a:pPr>
            <a:r>
              <a:rPr lang="nl-NL" b="1" dirty="0"/>
              <a:t>	. Crisisprogramma</a:t>
            </a:r>
          </a:p>
          <a:p>
            <a:pPr marL="201168" lvl="1" indent="0">
              <a:buNone/>
            </a:pPr>
            <a:r>
              <a:rPr lang="nl-NL" b="1" dirty="0"/>
              <a:t>	. KTP De Kier</a:t>
            </a:r>
          </a:p>
          <a:p>
            <a:pPr marL="201168" lvl="1" indent="0">
              <a:buNone/>
            </a:pPr>
            <a:r>
              <a:rPr lang="nl-NL" b="1" dirty="0"/>
              <a:t>	. Kompas aan huis</a:t>
            </a:r>
          </a:p>
          <a:p>
            <a:pPr marL="201168" lvl="1" indent="0">
              <a:buNone/>
            </a:pPr>
            <a:r>
              <a:rPr lang="nl-NL" b="1" dirty="0"/>
              <a:t>	. Projecten</a:t>
            </a:r>
          </a:p>
          <a:p>
            <a:pPr marL="201168" lvl="1" indent="0">
              <a:buNone/>
            </a:pPr>
            <a:r>
              <a:rPr lang="nl-NL" b="1" dirty="0"/>
              <a:t>	. Drug Expertise Team Kompas</a:t>
            </a:r>
          </a:p>
          <a:p>
            <a:pPr marL="201168" lvl="1" indent="0">
              <a:buNone/>
            </a:pPr>
            <a:r>
              <a:rPr lang="nl-NL" b="1" dirty="0"/>
              <a:t>	. Dodo</a:t>
            </a:r>
          </a:p>
          <a:p>
            <a:pPr marL="201168" lvl="1" indent="0">
              <a:buNone/>
            </a:pPr>
            <a:endParaRPr lang="nl-NL" sz="3200" b="1" dirty="0"/>
          </a:p>
          <a:p>
            <a:pPr marL="201168" lvl="1" indent="0">
              <a:buNone/>
            </a:pPr>
            <a:endParaRPr lang="nl-NL"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1026" name="Picture 2">
            <a:extLst>
              <a:ext uri="{FF2B5EF4-FFF2-40B4-BE49-F238E27FC236}">
                <a16:creationId xmlns:a16="http://schemas.microsoft.com/office/drawing/2014/main" id="{81995713-97C0-426C-AAEF-62C1B60D1AF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10742" y="1387366"/>
            <a:ext cx="3972429" cy="386460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57B13302-37B1-1341-AAD2-F56FC8CCB77A}"/>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38</a:t>
            </a:fld>
            <a:endParaRPr lang="en-US" dirty="0"/>
          </a:p>
        </p:txBody>
      </p:sp>
    </p:spTree>
    <p:extLst>
      <p:ext uri="{BB962C8B-B14F-4D97-AF65-F5344CB8AC3E}">
        <p14:creationId xmlns:p14="http://schemas.microsoft.com/office/powerpoint/2010/main" val="2988885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RESIDENTIEEL</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pPr marL="201168" lvl="1" indent="0">
              <a:buNone/>
            </a:pPr>
            <a:r>
              <a:rPr lang="nl-BE" sz="3200" b="1" dirty="0"/>
              <a:t>CRISISAFDELING</a:t>
            </a:r>
          </a:p>
          <a:p>
            <a:pPr lvl="3"/>
            <a:r>
              <a:rPr lang="nl-BE" sz="2400" b="1" dirty="0"/>
              <a:t>Korte opname</a:t>
            </a:r>
          </a:p>
          <a:p>
            <a:pPr lvl="3"/>
            <a:r>
              <a:rPr lang="nl-BE" sz="2400" b="1" dirty="0"/>
              <a:t>Groepsprogramma gericht op ontwenning, aanbrengen van structuur en motivatie tot verdere behandeling</a:t>
            </a:r>
          </a:p>
          <a:p>
            <a:pPr lvl="3"/>
            <a:r>
              <a:rPr lang="nl-BE" sz="2400" b="1" dirty="0"/>
              <a:t>TC-methodes</a:t>
            </a:r>
          </a:p>
          <a:p>
            <a:pPr lvl="3"/>
            <a:r>
              <a:rPr lang="nl-BE" sz="2400" b="1" dirty="0"/>
              <a:t>Max 10 personen</a:t>
            </a:r>
          </a:p>
          <a:p>
            <a:pPr lvl="3"/>
            <a:r>
              <a:rPr lang="nl-BE" sz="2400" b="1" dirty="0"/>
              <a:t>2019 : 121 opnames</a:t>
            </a:r>
          </a:p>
          <a:p>
            <a:pPr lvl="2"/>
            <a:endParaRPr lang="nl-BE" b="1"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EC638E4D-655B-FF4A-88C8-C2917210204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39</a:t>
            </a:fld>
            <a:endParaRPr lang="en-US" dirty="0"/>
          </a:p>
        </p:txBody>
      </p:sp>
    </p:spTree>
    <p:extLst>
      <p:ext uri="{BB962C8B-B14F-4D97-AF65-F5344CB8AC3E}">
        <p14:creationId xmlns:p14="http://schemas.microsoft.com/office/powerpoint/2010/main" val="1871538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79837" y="457894"/>
            <a:ext cx="10874853" cy="616227"/>
          </a:xfrm>
        </p:spPr>
        <p:txBody>
          <a:bodyPr>
            <a:normAutofit/>
          </a:bodyPr>
          <a:lstStyle/>
          <a:p>
            <a:r>
              <a:rPr lang="nl-BE" dirty="0"/>
              <a:t>Agenda</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79837" y="1437408"/>
            <a:ext cx="10874854" cy="4962698"/>
          </a:xfrm>
        </p:spPr>
        <p:txBody>
          <a:bodyPr>
            <a:noAutofit/>
          </a:bodyPr>
          <a:lstStyle/>
          <a:p>
            <a:r>
              <a:rPr lang="nl-BE" sz="2000" dirty="0">
                <a:solidFill>
                  <a:srgbClr val="171717"/>
                </a:solidFill>
                <a:effectLst/>
                <a:latin typeface="Arial" panose="020B0604020202020204" pitchFamily="34" charset="0"/>
                <a:ea typeface="Calibri" panose="020F0502020204030204" pitchFamily="34" charset="0"/>
              </a:rPr>
              <a:t>10:</a:t>
            </a:r>
            <a:r>
              <a:rPr lang="nl-BE" sz="2000" dirty="0">
                <a:effectLst/>
                <a:latin typeface="Arial" panose="020B0604020202020204" pitchFamily="34" charset="0"/>
                <a:ea typeface="Calibri" panose="020F0502020204030204" pitchFamily="34" charset="0"/>
              </a:rPr>
              <a:t>3</a:t>
            </a:r>
            <a:r>
              <a:rPr lang="nl-BE" sz="2000" dirty="0">
                <a:solidFill>
                  <a:srgbClr val="171717"/>
                </a:solidFill>
                <a:effectLst/>
                <a:latin typeface="Arial" panose="020B0604020202020204" pitchFamily="34" charset="0"/>
                <a:ea typeface="Calibri" panose="020F0502020204030204" pitchFamily="34" charset="0"/>
              </a:rPr>
              <a:t>0	</a:t>
            </a:r>
            <a:r>
              <a:rPr lang="nl-BE" sz="2000" dirty="0">
                <a:effectLst/>
                <a:latin typeface="Arial" panose="020B0604020202020204" pitchFamily="34" charset="0"/>
                <a:ea typeface="Calibri" panose="020F0502020204030204" pitchFamily="34" charset="0"/>
              </a:rPr>
              <a:t>Verwelkoming - intro – Christian Agneessens (Rc Deinze)</a:t>
            </a:r>
            <a:endParaRPr lang="nl-BE" sz="2000" dirty="0">
              <a:effectLst/>
              <a:latin typeface="Calibri" panose="020F0502020204030204" pitchFamily="34" charset="0"/>
              <a:ea typeface="Calibri" panose="020F0502020204030204" pitchFamily="34" charset="0"/>
            </a:endParaRPr>
          </a:p>
          <a:p>
            <a:r>
              <a:rPr lang="nl-BE" sz="2000" dirty="0">
                <a:solidFill>
                  <a:srgbClr val="171717"/>
                </a:solidFill>
                <a:effectLst/>
                <a:latin typeface="Arial" panose="020B0604020202020204" pitchFamily="34" charset="0"/>
                <a:ea typeface="Calibri" panose="020F0502020204030204" pitchFamily="34" charset="0"/>
              </a:rPr>
              <a:t>10:35	‘Sociale clubwerking met impact’ – Dominiek Callewier (Rc Kortrijk-Groeninghe)</a:t>
            </a:r>
            <a:endParaRPr lang="nl-BE" sz="2000" dirty="0">
              <a:effectLst/>
              <a:latin typeface="Calibri" panose="020F0502020204030204" pitchFamily="34" charset="0"/>
              <a:ea typeface="Calibri" panose="020F0502020204030204" pitchFamily="34" charset="0"/>
            </a:endParaRPr>
          </a:p>
          <a:p>
            <a:r>
              <a:rPr lang="nl-BE" sz="2000" dirty="0">
                <a:solidFill>
                  <a:srgbClr val="171717"/>
                </a:solidFill>
                <a:effectLst/>
                <a:latin typeface="Arial" panose="020B0604020202020204" pitchFamily="34" charset="0"/>
                <a:ea typeface="Calibri" panose="020F0502020204030204" pitchFamily="34" charset="0"/>
              </a:rPr>
              <a:t>10:45	‘Het perfecte project?’ – Lydwine Van Damme (Rc Diksmuide 86XX)</a:t>
            </a:r>
            <a:endParaRPr lang="nl-BE" sz="2000" dirty="0">
              <a:effectLst/>
              <a:latin typeface="Calibri" panose="020F0502020204030204" pitchFamily="34" charset="0"/>
              <a:ea typeface="Calibri" panose="020F0502020204030204" pitchFamily="34" charset="0"/>
            </a:endParaRPr>
          </a:p>
          <a:p>
            <a:r>
              <a:rPr lang="nl-BE" sz="2000" dirty="0">
                <a:solidFill>
                  <a:srgbClr val="171717"/>
                </a:solidFill>
                <a:effectLst/>
                <a:latin typeface="Arial" panose="020B0604020202020204" pitchFamily="34" charset="0"/>
                <a:ea typeface="Calibri" panose="020F0502020204030204" pitchFamily="34" charset="0"/>
              </a:rPr>
              <a:t>10:55	‘Samen Zonder Pesten’ – Christian Agneessens (Rc Deinze)</a:t>
            </a:r>
            <a:endParaRPr lang="nl-BE" sz="2000" dirty="0">
              <a:effectLst/>
              <a:latin typeface="Calibri" panose="020F0502020204030204" pitchFamily="34" charset="0"/>
              <a:ea typeface="Calibri" panose="020F0502020204030204" pitchFamily="34" charset="0"/>
            </a:endParaRPr>
          </a:p>
          <a:p>
            <a:r>
              <a:rPr lang="nl-BE" sz="2000" dirty="0">
                <a:solidFill>
                  <a:srgbClr val="171717"/>
                </a:solidFill>
                <a:effectLst/>
                <a:latin typeface="Arial" panose="020B0604020202020204" pitchFamily="34" charset="0"/>
                <a:ea typeface="Calibri" panose="020F0502020204030204" pitchFamily="34" charset="0"/>
              </a:rPr>
              <a:t>11:05	‘Kompas, een impact project’ – Vincent Verbeke (Rc Kortrijk)</a:t>
            </a:r>
            <a:endParaRPr lang="nl-BE" sz="2000" dirty="0">
              <a:effectLst/>
              <a:latin typeface="Calibri" panose="020F0502020204030204" pitchFamily="34" charset="0"/>
              <a:ea typeface="Calibri" panose="020F0502020204030204" pitchFamily="34" charset="0"/>
            </a:endParaRPr>
          </a:p>
          <a:p>
            <a:r>
              <a:rPr lang="nl-BE" sz="2000" dirty="0">
                <a:solidFill>
                  <a:srgbClr val="171717"/>
                </a:solidFill>
                <a:effectLst/>
                <a:latin typeface="Arial" panose="020B0604020202020204" pitchFamily="34" charset="0"/>
                <a:ea typeface="Calibri" panose="020F0502020204030204" pitchFamily="34" charset="0"/>
              </a:rPr>
              <a:t>11:15	‘Kinderen in nood’ – Heidi Pollet (Rc Torhout Houtland)</a:t>
            </a:r>
            <a:endParaRPr lang="nl-BE" sz="2000" dirty="0">
              <a:effectLst/>
              <a:latin typeface="Calibri" panose="020F0502020204030204" pitchFamily="34" charset="0"/>
              <a:ea typeface="Calibri" panose="020F0502020204030204" pitchFamily="34" charset="0"/>
            </a:endParaRPr>
          </a:p>
          <a:p>
            <a:r>
              <a:rPr lang="nl-BE" sz="2000" dirty="0">
                <a:solidFill>
                  <a:srgbClr val="171717"/>
                </a:solidFill>
                <a:effectLst/>
                <a:latin typeface="Arial" panose="020B0604020202020204" pitchFamily="34" charset="0"/>
                <a:ea typeface="Calibri" panose="020F0502020204030204" pitchFamily="34" charset="0"/>
              </a:rPr>
              <a:t>11:25	‘Ondernemers voor ondernemers’ – Freddy De Mulder (Rc Beveren-Waas)</a:t>
            </a:r>
            <a:endParaRPr lang="nl-BE" sz="2000" dirty="0">
              <a:effectLst/>
              <a:latin typeface="Calibri" panose="020F0502020204030204" pitchFamily="34" charset="0"/>
              <a:ea typeface="Calibri" panose="020F0502020204030204" pitchFamily="34" charset="0"/>
            </a:endParaRPr>
          </a:p>
          <a:p>
            <a:r>
              <a:rPr lang="nl-BE" sz="2000" dirty="0">
                <a:solidFill>
                  <a:srgbClr val="171717"/>
                </a:solidFill>
                <a:effectLst/>
                <a:latin typeface="Arial" panose="020B0604020202020204" pitchFamily="34" charset="0"/>
                <a:ea typeface="Calibri" panose="020F0502020204030204" pitchFamily="34" charset="0"/>
              </a:rPr>
              <a:t>11:35	Slotwoord – DG Koen Ringoot (Rc Nieuwpoort-Westhoek)</a:t>
            </a:r>
            <a:endParaRPr lang="nl-BE" sz="2000" dirty="0">
              <a:effectLst/>
              <a:latin typeface="Calibri" panose="020F0502020204030204" pitchFamily="34" charset="0"/>
              <a:ea typeface="Calibri" panose="020F0502020204030204" pitchFamily="34" charset="0"/>
            </a:endParaRPr>
          </a:p>
          <a:p>
            <a:r>
              <a:rPr lang="nl-BE" sz="2000" dirty="0">
                <a:solidFill>
                  <a:srgbClr val="171717"/>
                </a:solidFill>
                <a:effectLst/>
                <a:latin typeface="Arial" panose="020B0604020202020204" pitchFamily="34" charset="0"/>
                <a:ea typeface="Calibri" panose="020F0502020204030204" pitchFamily="34" charset="0"/>
              </a:rPr>
              <a:t>11:45	Einde inspiratiemoment</a:t>
            </a:r>
            <a:endParaRPr lang="nl-BE" sz="2000" dirty="0">
              <a:effectLst/>
              <a:latin typeface="Calibri" panose="020F0502020204030204" pitchFamily="34" charset="0"/>
              <a:ea typeface="Calibri" panose="020F0502020204030204" pitchFamily="34" charset="0"/>
            </a:endParaRPr>
          </a:p>
          <a:p>
            <a:pPr marL="201168" lvl="1" indent="0">
              <a:buNone/>
            </a:pP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3382068C-6EA9-E445-8AF2-7B3EEB785E4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a:t>
            </a:fld>
            <a:endParaRPr lang="en-US" dirty="0"/>
          </a:p>
        </p:txBody>
      </p:sp>
    </p:spTree>
    <p:extLst>
      <p:ext uri="{BB962C8B-B14F-4D97-AF65-F5344CB8AC3E}">
        <p14:creationId xmlns:p14="http://schemas.microsoft.com/office/powerpoint/2010/main" val="3810522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RESIDENTIEEL</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r>
              <a:rPr lang="nl-BE" sz="3200" b="1" dirty="0"/>
              <a:t>DE KIER</a:t>
            </a:r>
          </a:p>
          <a:p>
            <a:pPr lvl="2"/>
            <a:r>
              <a:rPr lang="nl-BE" sz="2400" b="1" dirty="0"/>
              <a:t>Kortdurend Therapeutisch Programma (KTP)</a:t>
            </a:r>
          </a:p>
          <a:p>
            <a:pPr lvl="2"/>
            <a:r>
              <a:rPr lang="nl-BE" sz="2400" b="1" dirty="0"/>
              <a:t>5 maanden</a:t>
            </a:r>
          </a:p>
          <a:p>
            <a:pPr lvl="2"/>
            <a:r>
              <a:rPr lang="nl-BE" sz="2400" b="1" dirty="0"/>
              <a:t>Max 6 bewoners</a:t>
            </a:r>
          </a:p>
          <a:p>
            <a:pPr lvl="2"/>
            <a:r>
              <a:rPr lang="nl-BE" sz="2400" b="1" dirty="0"/>
              <a:t>Vervolgprogramma na crisisopname gericht op hervalpreventie, individuele- en groepstherapie en resocialisatie.</a:t>
            </a:r>
          </a:p>
          <a:p>
            <a:pPr lvl="2"/>
            <a:r>
              <a:rPr lang="nl-BE" sz="2400" b="1" dirty="0"/>
              <a:t>2019 : 25 opnames</a:t>
            </a:r>
          </a:p>
          <a:p>
            <a:endParaRPr lang="nl-BE" b="1" dirty="0"/>
          </a:p>
          <a:p>
            <a:pPr lvl="1"/>
            <a:endParaRPr lang="nl-BE" b="1"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20286839-7901-7548-8850-AE77B7D20D6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40</a:t>
            </a:fld>
            <a:endParaRPr lang="en-US" dirty="0"/>
          </a:p>
        </p:txBody>
      </p:sp>
    </p:spTree>
    <p:extLst>
      <p:ext uri="{BB962C8B-B14F-4D97-AF65-F5344CB8AC3E}">
        <p14:creationId xmlns:p14="http://schemas.microsoft.com/office/powerpoint/2010/main" val="3920183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AAN HUIS</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r>
              <a:rPr lang="nl-BE" sz="3200" b="1" dirty="0"/>
              <a:t>KOMPAS AAN HUIS</a:t>
            </a:r>
          </a:p>
          <a:p>
            <a:pPr lvl="1"/>
            <a:r>
              <a:rPr lang="nl-BE" b="1" dirty="0">
                <a:solidFill>
                  <a:schemeClr val="tx1"/>
                </a:solidFill>
              </a:rPr>
              <a:t>Wordt aangeboden aan minderjarige druggebruikers en hun context in crisis.</a:t>
            </a:r>
          </a:p>
          <a:p>
            <a:pPr lvl="1"/>
            <a:r>
              <a:rPr lang="nl-BE" b="1" dirty="0">
                <a:solidFill>
                  <a:schemeClr val="tx1"/>
                </a:solidFill>
              </a:rPr>
              <a:t>Gebruikers tot 25 jaar, binnen een thuissituatie</a:t>
            </a:r>
          </a:p>
          <a:p>
            <a:pPr lvl="1"/>
            <a:r>
              <a:rPr lang="nl-BE" b="1" dirty="0">
                <a:solidFill>
                  <a:schemeClr val="tx1"/>
                </a:solidFill>
              </a:rPr>
              <a:t>Werkingsgebied = provincie West-Vlaanderen</a:t>
            </a:r>
          </a:p>
          <a:p>
            <a:pPr lvl="1"/>
            <a:r>
              <a:rPr lang="nl-BE" b="1" dirty="0">
                <a:solidFill>
                  <a:schemeClr val="tx1"/>
                </a:solidFill>
              </a:rPr>
              <a:t>Voorzien : </a:t>
            </a:r>
            <a:r>
              <a:rPr lang="nl-BE" b="1" dirty="0" err="1">
                <a:solidFill>
                  <a:schemeClr val="tx1"/>
                </a:solidFill>
              </a:rPr>
              <a:t>crisisbed</a:t>
            </a:r>
            <a:r>
              <a:rPr lang="nl-BE" b="1" dirty="0">
                <a:solidFill>
                  <a:schemeClr val="tx1"/>
                </a:solidFill>
              </a:rPr>
              <a:t> voor opname minderjarige</a:t>
            </a:r>
          </a:p>
          <a:p>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65CF7675-59F2-A541-BA60-0154A3125DF8}"/>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41</a:t>
            </a:fld>
            <a:endParaRPr lang="en-US" dirty="0"/>
          </a:p>
        </p:txBody>
      </p:sp>
    </p:spTree>
    <p:extLst>
      <p:ext uri="{BB962C8B-B14F-4D97-AF65-F5344CB8AC3E}">
        <p14:creationId xmlns:p14="http://schemas.microsoft.com/office/powerpoint/2010/main" val="35096324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CIJFERS </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pPr marL="201168" lvl="1" indent="0">
              <a:buNone/>
            </a:pPr>
            <a:r>
              <a:rPr lang="nl-NL" sz="3200" b="1" dirty="0"/>
              <a:t>        KOMPAS CIJFERS 2019</a:t>
            </a:r>
          </a:p>
          <a:p>
            <a:pPr marL="201168" lvl="1" indent="0" algn="ctr">
              <a:buNone/>
            </a:pPr>
            <a:endParaRPr lang="nl-NL" sz="3200" b="1" dirty="0"/>
          </a:p>
          <a:p>
            <a:pPr marL="201168" lvl="1" indent="0">
              <a:buNone/>
            </a:pPr>
            <a:r>
              <a:rPr lang="nl-NL" b="1" dirty="0"/>
              <a:t>	- Actieve dossiers : 		94</a:t>
            </a:r>
          </a:p>
          <a:p>
            <a:pPr marL="201168" lvl="1" indent="0">
              <a:buNone/>
            </a:pPr>
            <a:r>
              <a:rPr lang="nl-NL" b="1" dirty="0"/>
              <a:t>	- </a:t>
            </a:r>
            <a:r>
              <a:rPr lang="nl-NL" b="1" dirty="0" err="1"/>
              <a:t>Crisisbed</a:t>
            </a:r>
            <a:r>
              <a:rPr lang="nl-NL" b="1" dirty="0"/>
              <a:t> opnames :		5</a:t>
            </a:r>
          </a:p>
          <a:p>
            <a:pPr marL="201168" lvl="1" indent="0">
              <a:buNone/>
            </a:pPr>
            <a:r>
              <a:rPr lang="nl-NL" b="1" dirty="0"/>
              <a:t>	- Cliëntsystemen :		73</a:t>
            </a:r>
          </a:p>
          <a:p>
            <a:pPr marL="201168" lvl="1" indent="0">
              <a:buNone/>
            </a:pPr>
            <a:r>
              <a:rPr lang="nl-NL" b="1" dirty="0"/>
              <a:t>	- Huisbezoeken en overleg :	528</a:t>
            </a:r>
          </a:p>
          <a:p>
            <a:pPr marL="201168" lvl="1" indent="0">
              <a:buNone/>
            </a:pPr>
            <a:r>
              <a:rPr lang="nl-NL" b="1" dirty="0"/>
              <a:t>	- GSM / chat / video :		1093</a:t>
            </a:r>
          </a:p>
          <a:p>
            <a:pPr marL="201168" lvl="1" indent="0">
              <a:buNone/>
            </a:pPr>
            <a:endParaRPr lang="nl-NL"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5" descr="Afbeelding met tekst, fotolijstje&#10;&#10;Automatisch gegenereerde beschrijving">
            <a:extLst>
              <a:ext uri="{FF2B5EF4-FFF2-40B4-BE49-F238E27FC236}">
                <a16:creationId xmlns:a16="http://schemas.microsoft.com/office/drawing/2014/main" id="{3A9C3A0E-66AA-4980-B0D6-2CB48FA67B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25896" y="1267149"/>
            <a:ext cx="2926942" cy="4033120"/>
          </a:xfrm>
          <a:prstGeom prst="rect">
            <a:avLst/>
          </a:prstGeom>
        </p:spPr>
      </p:pic>
      <p:sp>
        <p:nvSpPr>
          <p:cNvPr id="8" name="Slide Number Placeholder 5">
            <a:extLst>
              <a:ext uri="{FF2B5EF4-FFF2-40B4-BE49-F238E27FC236}">
                <a16:creationId xmlns:a16="http://schemas.microsoft.com/office/drawing/2014/main" id="{6119A45B-BA8C-8649-BC6A-23E1DCE7284F}"/>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42</a:t>
            </a:fld>
            <a:endParaRPr lang="en-US" dirty="0"/>
          </a:p>
        </p:txBody>
      </p:sp>
    </p:spTree>
    <p:extLst>
      <p:ext uri="{BB962C8B-B14F-4D97-AF65-F5344CB8AC3E}">
        <p14:creationId xmlns:p14="http://schemas.microsoft.com/office/powerpoint/2010/main" val="4085931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DODO</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nl-BE" sz="2400" i="1" dirty="0"/>
              <a:t>“dodo kindje do, slaapt en doet zijn oogjes toe” (slaaplied uit Westhoek)</a:t>
            </a:r>
          </a:p>
          <a:p>
            <a:r>
              <a:rPr lang="nl-NL" sz="2400" i="1" dirty="0"/>
              <a:t>DODO : vogel uitgestorven omwille van hulpeloosheid</a:t>
            </a:r>
          </a:p>
          <a:p>
            <a:r>
              <a:rPr lang="nl-BE" sz="2400" i="1" dirty="0"/>
              <a:t>DODO in Alice in Wonderland : “iedereen is een winnaar</a:t>
            </a:r>
          </a:p>
          <a:p>
            <a:endParaRPr lang="nl-BE" sz="2400" i="1" dirty="0"/>
          </a:p>
          <a:p>
            <a:r>
              <a:rPr lang="nl-BE" sz="2400" b="1" dirty="0"/>
              <a:t>Preventief aanbod aan ongeboren en jonge kinderen via het werken met drug gebruikende ouders.</a:t>
            </a:r>
          </a:p>
          <a:p>
            <a:pPr marL="0" indent="0">
              <a:buNone/>
            </a:pPr>
            <a:r>
              <a:rPr lang="nl-BE" sz="2400" b="1" u="sng" dirty="0"/>
              <a:t>Hoofdoel</a:t>
            </a:r>
            <a:r>
              <a:rPr lang="nl-BE" sz="2400" b="1" dirty="0"/>
              <a:t> :</a:t>
            </a:r>
          </a:p>
          <a:p>
            <a:pPr marL="0" indent="0">
              <a:buNone/>
            </a:pPr>
            <a:r>
              <a:rPr lang="nl-BE" sz="2400" b="1" dirty="0"/>
              <a:t>	- veilig stellen van de geboorteomstandigheden</a:t>
            </a:r>
          </a:p>
          <a:p>
            <a:pPr marL="0" indent="0">
              <a:buNone/>
            </a:pPr>
            <a:r>
              <a:rPr lang="nl-BE" sz="2400" b="1" dirty="0"/>
              <a:t>	- vergroten van de ontplooiingskansen van jonge kinderen met drug 	  	  gebruikende ouders	</a:t>
            </a:r>
          </a:p>
          <a:p>
            <a:endParaRPr lang="nl-BE" sz="2400" b="1" i="1" dirty="0"/>
          </a:p>
          <a:p>
            <a:endParaRPr lang="nl-BE" sz="2400"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5733BDA2-AADA-F34B-8529-3FD2291DAA3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43</a:t>
            </a:fld>
            <a:endParaRPr lang="en-US" dirty="0"/>
          </a:p>
        </p:txBody>
      </p:sp>
    </p:spTree>
    <p:extLst>
      <p:ext uri="{BB962C8B-B14F-4D97-AF65-F5344CB8AC3E}">
        <p14:creationId xmlns:p14="http://schemas.microsoft.com/office/powerpoint/2010/main" val="360078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WOONPROJECT</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58573" y="1246909"/>
            <a:ext cx="10874854" cy="4962698"/>
          </a:xfrm>
        </p:spPr>
        <p:txBody>
          <a:bodyPr>
            <a:noAutofit/>
          </a:bodyPr>
          <a:lstStyle/>
          <a:p>
            <a:endParaRPr lang="nl-BE" sz="3200" dirty="0"/>
          </a:p>
          <a:p>
            <a:pPr lvl="1"/>
            <a:endParaRPr lang="nl-NL" dirty="0"/>
          </a:p>
          <a:p>
            <a:pPr lvl="1"/>
            <a:endParaRPr lang="nl-NL" dirty="0"/>
          </a:p>
          <a:p>
            <a:pPr lvl="1"/>
            <a:endParaRPr lang="nl-NL" dirty="0"/>
          </a:p>
          <a:p>
            <a:pPr lvl="1"/>
            <a:endParaRPr lang="nl-NL" dirty="0"/>
          </a:p>
          <a:p>
            <a:pPr lvl="1" algn="ctr"/>
            <a:endParaRPr lang="nl-NL" b="1" dirty="0"/>
          </a:p>
          <a:p>
            <a:pPr lvl="1" algn="ctr"/>
            <a:endParaRPr lang="nl-NL" b="1" dirty="0"/>
          </a:p>
          <a:p>
            <a:pPr lvl="7" algn="ctr"/>
            <a:endParaRPr lang="nl-NL" b="1" dirty="0"/>
          </a:p>
          <a:p>
            <a:pPr lvl="1" algn="ctr"/>
            <a:endParaRPr lang="nl-NL" b="1" dirty="0"/>
          </a:p>
          <a:p>
            <a:pPr lvl="1" algn="ctr"/>
            <a:r>
              <a:rPr lang="nl-NL" b="1" dirty="0"/>
              <a:t>ROTARY KORTRIJK &amp; KOMPAS</a:t>
            </a:r>
          </a:p>
          <a:p>
            <a:pPr lvl="1" algn="ctr"/>
            <a:r>
              <a:rPr lang="nl-NL" b="1" dirty="0"/>
              <a:t>OPSTART : juni 2017</a:t>
            </a: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8" name="Afbeelding 7">
            <a:extLst>
              <a:ext uri="{FF2B5EF4-FFF2-40B4-BE49-F238E27FC236}">
                <a16:creationId xmlns:a16="http://schemas.microsoft.com/office/drawing/2014/main" id="{24638A9A-7972-48AE-BD15-7DCF018BA6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4052" y="1246909"/>
            <a:ext cx="3075966" cy="4631820"/>
          </a:xfrm>
          <a:prstGeom prst="rect">
            <a:avLst/>
          </a:prstGeom>
        </p:spPr>
      </p:pic>
      <p:pic>
        <p:nvPicPr>
          <p:cNvPr id="10" name="Afbeelding 9" descr="Afbeelding met gebouw, lucht, buiten, huis&#10;&#10;Automatisch gegenereerde beschrijving">
            <a:extLst>
              <a:ext uri="{FF2B5EF4-FFF2-40B4-BE49-F238E27FC236}">
                <a16:creationId xmlns:a16="http://schemas.microsoft.com/office/drawing/2014/main" id="{46090043-A609-45EB-88F8-894BF6692D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9994" y="1267149"/>
            <a:ext cx="5028364" cy="3339735"/>
          </a:xfrm>
          <a:prstGeom prst="rect">
            <a:avLst/>
          </a:prstGeom>
        </p:spPr>
      </p:pic>
      <p:sp>
        <p:nvSpPr>
          <p:cNvPr id="9" name="Slide Number Placeholder 5">
            <a:extLst>
              <a:ext uri="{FF2B5EF4-FFF2-40B4-BE49-F238E27FC236}">
                <a16:creationId xmlns:a16="http://schemas.microsoft.com/office/drawing/2014/main" id="{4DA43DD6-2C71-D147-AD8E-68424A39B516}"/>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44</a:t>
            </a:fld>
            <a:endParaRPr lang="en-US" dirty="0"/>
          </a:p>
        </p:txBody>
      </p:sp>
    </p:spTree>
    <p:extLst>
      <p:ext uri="{BB962C8B-B14F-4D97-AF65-F5344CB8AC3E}">
        <p14:creationId xmlns:p14="http://schemas.microsoft.com/office/powerpoint/2010/main" val="3947062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WOONPROJECT</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nl-NL" sz="3200" b="1" dirty="0"/>
              <a:t>WOONPROJECT</a:t>
            </a:r>
          </a:p>
          <a:p>
            <a:pPr lvl="1"/>
            <a:r>
              <a:rPr lang="nl-NL" b="1" dirty="0"/>
              <a:t>AANBIEDEN VAN BEGELEIDE STUDIO aan ex gebruikers met :</a:t>
            </a:r>
          </a:p>
          <a:p>
            <a:pPr lvl="2"/>
            <a:r>
              <a:rPr lang="nl-NL" sz="2400" b="1" dirty="0"/>
              <a:t>Betaalbare infrastructuur voor 6 maand</a:t>
            </a:r>
          </a:p>
          <a:p>
            <a:pPr lvl="2"/>
            <a:r>
              <a:rPr lang="nl-NL" sz="2400" b="1" dirty="0"/>
              <a:t>Toezicht &amp; begeleiding op dagelijks functioneren</a:t>
            </a:r>
          </a:p>
          <a:p>
            <a:pPr lvl="1"/>
            <a:endParaRPr lang="nl-NL" sz="3000" b="1" dirty="0"/>
          </a:p>
          <a:p>
            <a:pPr lvl="1"/>
            <a:r>
              <a:rPr lang="nl-NL" b="1" dirty="0"/>
              <a:t>Woning ter beschikking gesteld door ROTARY KORTRIJK met :</a:t>
            </a:r>
          </a:p>
          <a:p>
            <a:pPr lvl="2"/>
            <a:r>
              <a:rPr lang="nl-NL" sz="2400" b="1" dirty="0"/>
              <a:t>drie slaapkamers</a:t>
            </a:r>
          </a:p>
          <a:p>
            <a:pPr lvl="2"/>
            <a:r>
              <a:rPr lang="nl-NL" sz="2400" b="1" dirty="0"/>
              <a:t>Gemeenschappelijke keuken / living / sanitair</a:t>
            </a:r>
          </a:p>
          <a:p>
            <a:pPr lvl="1"/>
            <a:endParaRPr lang="nl-NL" sz="3000" b="1" dirty="0"/>
          </a:p>
          <a:p>
            <a:pPr lvl="1"/>
            <a:r>
              <a:rPr lang="nl-NL" b="1" dirty="0"/>
              <a:t>Begeleiding vanuit Kompas-Kier</a:t>
            </a:r>
          </a:p>
          <a:p>
            <a:pPr lvl="2"/>
            <a:endParaRPr lang="nl-BE" sz="1400"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D1DB8335-7AFC-5441-9EE1-AE0BDB9D25D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45</a:t>
            </a:fld>
            <a:endParaRPr lang="en-US" dirty="0"/>
          </a:p>
        </p:txBody>
      </p:sp>
    </p:spTree>
    <p:extLst>
      <p:ext uri="{BB962C8B-B14F-4D97-AF65-F5344CB8AC3E}">
        <p14:creationId xmlns:p14="http://schemas.microsoft.com/office/powerpoint/2010/main" val="2083371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WOONPROJECT</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nl-BE" sz="3200" b="1" dirty="0"/>
              <a:t>WOONPROJECT – cijfers :</a:t>
            </a:r>
          </a:p>
          <a:p>
            <a:pPr lvl="1"/>
            <a:r>
              <a:rPr lang="nl-BE" sz="2000" b="1" dirty="0"/>
              <a:t>Aantal personen : 		2018 : 5		2019 : 6</a:t>
            </a:r>
          </a:p>
          <a:p>
            <a:pPr marL="201168" lvl="1" indent="0">
              <a:buNone/>
            </a:pPr>
            <a:endParaRPr lang="nl-BE" sz="2000" b="1" dirty="0"/>
          </a:p>
          <a:p>
            <a:pPr lvl="1"/>
            <a:r>
              <a:rPr lang="nl-BE" sz="2000" b="1" dirty="0"/>
              <a:t>Aantal dagen in gebruik :	2018 :453	2019 : 453</a:t>
            </a:r>
          </a:p>
          <a:p>
            <a:pPr lvl="1"/>
            <a:endParaRPr lang="nl-NL" dirty="0"/>
          </a:p>
          <a:p>
            <a:pPr lvl="1"/>
            <a:endParaRPr lang="nl-NL" dirty="0"/>
          </a:p>
          <a:p>
            <a:pPr marL="201168" lvl="1" indent="0" algn="ctr">
              <a:buNone/>
            </a:pP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877385"/>
            <a:ext cx="3938648" cy="1559916"/>
          </a:xfrm>
          <a:prstGeom prst="rect">
            <a:avLst/>
          </a:prstGeom>
        </p:spPr>
      </p:pic>
      <p:sp>
        <p:nvSpPr>
          <p:cNvPr id="6" name="Stroomdiagram: Alternatief proces 29">
            <a:extLst>
              <a:ext uri="{FF2B5EF4-FFF2-40B4-BE49-F238E27FC236}">
                <a16:creationId xmlns:a16="http://schemas.microsoft.com/office/drawing/2014/main" id="{C2C88177-38B6-4866-9E56-C9FBC4C21E91}"/>
              </a:ext>
            </a:extLst>
          </p:cNvPr>
          <p:cNvSpPr>
            <a:spLocks noChangeArrowheads="1"/>
          </p:cNvSpPr>
          <p:nvPr/>
        </p:nvSpPr>
        <p:spPr bwMode="auto">
          <a:xfrm>
            <a:off x="679836" y="4424855"/>
            <a:ext cx="6710338" cy="1525973"/>
          </a:xfrm>
          <a:prstGeom prst="flowChartAlternateProcess">
            <a:avLst/>
          </a:prstGeom>
          <a:solidFill>
            <a:srgbClr val="D7E4BD"/>
          </a:solidFill>
          <a:ln w="25400">
            <a:solidFill>
              <a:srgbClr val="71893F"/>
            </a:solidFill>
            <a:miter lim="800000"/>
            <a:headEnd/>
            <a:tailEnd/>
          </a:ln>
          <a:effectLst>
            <a:outerShdw dist="38100" dir="8100000" algn="tr" rotWithShape="0">
              <a:srgbClr val="000000">
                <a:alpha val="39998"/>
              </a:srgbClr>
            </a:outerShdw>
          </a:effec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nl-NL" altLang="nl-BE" sz="2800" dirty="0">
                <a:latin typeface="Tahoma" panose="020B0604030504040204" pitchFamily="34" charset="0"/>
                <a:ea typeface="Calibri" panose="020F0502020204030204" pitchFamily="34" charset="0"/>
                <a:cs typeface="Tahoma" panose="020B0604030504040204" pitchFamily="34" charset="0"/>
              </a:rPr>
              <a:t>Met een dak boven je hoofd kun je beginnen leven.</a:t>
            </a:r>
            <a:endParaRPr lang="nl-NL" altLang="nl-BE" sz="2800" dirty="0">
              <a:ea typeface="Calibri" panose="020F0502020204030204" pitchFamily="34" charset="0"/>
              <a:cs typeface="Tahoma" panose="020B0604030504040204" pitchFamily="34" charset="0"/>
            </a:endParaRPr>
          </a:p>
        </p:txBody>
      </p:sp>
      <p:pic>
        <p:nvPicPr>
          <p:cNvPr id="8" name="Afbeelding 7" descr="Afbeelding met persoon, grond, groep, buiten&#10;&#10;Automatisch gegenereerde beschrijving">
            <a:extLst>
              <a:ext uri="{FF2B5EF4-FFF2-40B4-BE49-F238E27FC236}">
                <a16:creationId xmlns:a16="http://schemas.microsoft.com/office/drawing/2014/main" id="{F44EFBB5-FA08-4D57-B314-77479E48A3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4209" y="1344329"/>
            <a:ext cx="4377443" cy="2917616"/>
          </a:xfrm>
          <a:prstGeom prst="rect">
            <a:avLst/>
          </a:prstGeom>
        </p:spPr>
      </p:pic>
      <p:sp>
        <p:nvSpPr>
          <p:cNvPr id="9" name="Slide Number Placeholder 5">
            <a:extLst>
              <a:ext uri="{FF2B5EF4-FFF2-40B4-BE49-F238E27FC236}">
                <a16:creationId xmlns:a16="http://schemas.microsoft.com/office/drawing/2014/main" id="{CB6C770E-38FE-644D-A74D-849559598EA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46</a:t>
            </a:fld>
            <a:endParaRPr lang="en-US" dirty="0"/>
          </a:p>
        </p:txBody>
      </p:sp>
    </p:spTree>
    <p:extLst>
      <p:ext uri="{BB962C8B-B14F-4D97-AF65-F5344CB8AC3E}">
        <p14:creationId xmlns:p14="http://schemas.microsoft.com/office/powerpoint/2010/main" val="1966614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189030"/>
            <a:ext cx="10058400" cy="2960972"/>
          </a:xfrm>
        </p:spPr>
        <p:txBody>
          <a:bodyPr>
            <a:normAutofit/>
          </a:bodyPr>
          <a:lstStyle/>
          <a:p>
            <a:r>
              <a:rPr lang="nl-BE" dirty="0"/>
              <a:t>DaG – POLL 4</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473773"/>
            <a:ext cx="10200290" cy="1143000"/>
          </a:xfrm>
        </p:spPr>
        <p:txBody>
          <a:bodyPr>
            <a:noAutofit/>
          </a:bodyPr>
          <a:lstStyle/>
          <a:p>
            <a:r>
              <a:rPr lang="nl-NL" dirty="0"/>
              <a:t>MOETEN NIEUWE ROTARY-LEDEN EERST LID WORDEN VAN DE COMMISSIE ‘Dienst aan de gemeenschap’ ?</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F93AAD93-1B47-8A46-AC00-4FC0FD7F3564}"/>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47</a:t>
            </a:fld>
            <a:endParaRPr lang="en-US" dirty="0"/>
          </a:p>
        </p:txBody>
      </p:sp>
    </p:spTree>
    <p:extLst>
      <p:ext uri="{BB962C8B-B14F-4D97-AF65-F5344CB8AC3E}">
        <p14:creationId xmlns:p14="http://schemas.microsoft.com/office/powerpoint/2010/main" val="3584077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918030"/>
            <a:ext cx="10058400" cy="2053564"/>
          </a:xfrm>
        </p:spPr>
        <p:txBody>
          <a:bodyPr>
            <a:normAutofit/>
          </a:bodyPr>
          <a:lstStyle/>
          <a:p>
            <a:r>
              <a:rPr lang="nl-BE" dirty="0"/>
              <a:t>Kinderen in nood</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97280" y="3130672"/>
            <a:ext cx="10058400" cy="1143000"/>
          </a:xfrm>
        </p:spPr>
        <p:txBody>
          <a:bodyPr>
            <a:noAutofit/>
          </a:bodyPr>
          <a:lstStyle/>
          <a:p>
            <a:r>
              <a:rPr lang="nl-NL" dirty="0"/>
              <a:t>HEIDI POLLET</a:t>
            </a:r>
          </a:p>
          <a:p>
            <a:r>
              <a:rPr lang="nl-BE" dirty="0"/>
              <a:t>Rotary TORHOUT-HOUTLAND</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421CA6E1-D5C4-6D4D-AF22-EF3C1CC92AF2}"/>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48</a:t>
            </a:fld>
            <a:endParaRPr lang="en-US" dirty="0"/>
          </a:p>
        </p:txBody>
      </p:sp>
    </p:spTree>
    <p:extLst>
      <p:ext uri="{BB962C8B-B14F-4D97-AF65-F5344CB8AC3E}">
        <p14:creationId xmlns:p14="http://schemas.microsoft.com/office/powerpoint/2010/main" val="22689163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79836" y="382748"/>
            <a:ext cx="10874853" cy="616227"/>
          </a:xfrm>
        </p:spPr>
        <p:txBody>
          <a:bodyPr>
            <a:normAutofit fontScale="90000"/>
          </a:bodyPr>
          <a:lstStyle/>
          <a:p>
            <a:r>
              <a:rPr lang="nl-NL" dirty="0"/>
              <a:t>F</a:t>
            </a:r>
            <a:r>
              <a:rPr lang="nl-BE" dirty="0"/>
              <a:t>INANCIELE ONDERSTEUNING </a:t>
            </a:r>
            <a:br>
              <a:rPr lang="nl-BE" dirty="0"/>
            </a:br>
            <a:r>
              <a:rPr lang="nl-BE" dirty="0"/>
              <a:t>VOOR KWETSBARE KINDEREN</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nl-BE" dirty="0"/>
              <a:t>Wanneer is een kind kwetsbaar? Wanneer krijgt een kind niet alle kansen?</a:t>
            </a:r>
          </a:p>
          <a:p>
            <a:r>
              <a:rPr lang="nl-BE" dirty="0"/>
              <a:t>Kwetsbare kinderen worden meestal omschreven als kinderen die opgroeien in een kansarm gezin.</a:t>
            </a:r>
          </a:p>
          <a:p>
            <a:r>
              <a:rPr lang="nl-BE" dirty="0"/>
              <a:t>Volgens het CLB is een kind in </a:t>
            </a:r>
            <a:r>
              <a:rPr lang="nl-BE" dirty="0" err="1"/>
              <a:t>kansarmoede</a:t>
            </a:r>
            <a:r>
              <a:rPr lang="nl-BE" dirty="0"/>
              <a:t> als het voldoet aan 2 van de 3 volgende criteria:</a:t>
            </a:r>
          </a:p>
          <a:p>
            <a:pPr marL="514350" indent="-514350">
              <a:buAutoNum type="arabicPeriod"/>
            </a:pPr>
            <a:r>
              <a:rPr lang="nl-BE" dirty="0"/>
              <a:t>De moeder heeft geen diploma middelbaar onderwijs.</a:t>
            </a:r>
          </a:p>
          <a:p>
            <a:pPr marL="514350" indent="-514350">
              <a:buAutoNum type="arabicPeriod"/>
            </a:pPr>
            <a:r>
              <a:rPr lang="nl-BE" dirty="0"/>
              <a:t>Het kind krijgt </a:t>
            </a:r>
            <a:r>
              <a:rPr lang="nl-BE"/>
              <a:t>een studietoelage</a:t>
            </a:r>
            <a:r>
              <a:rPr lang="nl-BE" dirty="0"/>
              <a:t>.</a:t>
            </a:r>
          </a:p>
          <a:p>
            <a:pPr marL="514350" indent="-514350">
              <a:buAutoNum type="arabicPeriod"/>
            </a:pPr>
            <a:r>
              <a:rPr lang="nl-BE" dirty="0"/>
              <a:t>De thuistaal is niet het Nederlands.</a:t>
            </a:r>
          </a:p>
          <a:p>
            <a:pPr marL="0" indent="0">
              <a:buNone/>
            </a:pPr>
            <a:r>
              <a:rPr lang="nl-BE" dirty="0"/>
              <a:t>Een kleine 30% van de Belgische gezinnen leeft in </a:t>
            </a:r>
            <a:r>
              <a:rPr lang="nl-BE" dirty="0" err="1"/>
              <a:t>kansarmoede</a:t>
            </a:r>
            <a:r>
              <a:rPr lang="nl-BE" dirty="0"/>
              <a:t>.</a:t>
            </a: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9C68748D-9250-904B-B295-748339385EF8}"/>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49</a:t>
            </a:fld>
            <a:endParaRPr lang="en-US" dirty="0"/>
          </a:p>
        </p:txBody>
      </p:sp>
    </p:spTree>
    <p:extLst>
      <p:ext uri="{BB962C8B-B14F-4D97-AF65-F5344CB8AC3E}">
        <p14:creationId xmlns:p14="http://schemas.microsoft.com/office/powerpoint/2010/main" val="2884201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p:txBody>
          <a:bodyPr>
            <a:normAutofit/>
          </a:bodyPr>
          <a:lstStyle/>
          <a:p>
            <a:r>
              <a:rPr lang="nl-BE" dirty="0"/>
              <a:t>Sociale clubwerking </a:t>
            </a:r>
            <a:br>
              <a:rPr lang="nl-BE" dirty="0"/>
            </a:br>
            <a:r>
              <a:rPr lang="nl-BE" dirty="0"/>
              <a:t>met impact</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p:txBody>
          <a:bodyPr>
            <a:noAutofit/>
          </a:bodyPr>
          <a:lstStyle/>
          <a:p>
            <a:r>
              <a:rPr lang="nl-BE" dirty="0"/>
              <a:t>Dominiek Callewier</a:t>
            </a:r>
          </a:p>
          <a:p>
            <a:r>
              <a:rPr lang="nl-BE" dirty="0"/>
              <a:t>Rotary </a:t>
            </a:r>
            <a:r>
              <a:rPr lang="nl-BE" dirty="0" err="1"/>
              <a:t>KortrijK-Groeninghe</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F026A4D8-7270-FD44-8A48-775398355829}"/>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a:t>
            </a:fld>
            <a:endParaRPr lang="en-US" dirty="0"/>
          </a:p>
        </p:txBody>
      </p:sp>
    </p:spTree>
    <p:extLst>
      <p:ext uri="{BB962C8B-B14F-4D97-AF65-F5344CB8AC3E}">
        <p14:creationId xmlns:p14="http://schemas.microsoft.com/office/powerpoint/2010/main" val="3113108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80777-A88A-4FAD-9DBA-63E26D6282D6}"/>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AF07B773-2CA6-4C9C-BA9F-C40A0212D872}"/>
              </a:ext>
            </a:extLst>
          </p:cNvPr>
          <p:cNvSpPr>
            <a:spLocks noGrp="1"/>
          </p:cNvSpPr>
          <p:nvPr>
            <p:ph idx="1"/>
          </p:nvPr>
        </p:nvSpPr>
        <p:spPr/>
        <p:txBody>
          <a:bodyPr/>
          <a:lstStyle/>
          <a:p>
            <a:r>
              <a:rPr lang="nl-NL" dirty="0"/>
              <a:t>Welke zijn de grootste noden?</a:t>
            </a:r>
          </a:p>
          <a:p>
            <a:r>
              <a:rPr lang="nl-NL" dirty="0"/>
              <a:t>- elke dag een warme maaltijd</a:t>
            </a:r>
          </a:p>
          <a:p>
            <a:r>
              <a:rPr lang="nl-NL" dirty="0"/>
              <a:t>- een warme jas in de winter</a:t>
            </a:r>
          </a:p>
          <a:p>
            <a:r>
              <a:rPr lang="nl-NL" dirty="0"/>
              <a:t>- bruikbare schoenen</a:t>
            </a:r>
          </a:p>
          <a:p>
            <a:r>
              <a:rPr lang="nl-NL" dirty="0"/>
              <a:t>- bruikbare kleren</a:t>
            </a:r>
          </a:p>
          <a:p>
            <a:r>
              <a:rPr lang="nl-NL" dirty="0"/>
              <a:t>- het kunnen betalen van de schoolrekeningen</a:t>
            </a:r>
          </a:p>
          <a:p>
            <a:r>
              <a:rPr lang="nl-NL" dirty="0"/>
              <a:t>- het kunnen meegaan op schooluitstap</a:t>
            </a:r>
          </a:p>
          <a:p>
            <a:r>
              <a:rPr lang="nl-NL" dirty="0"/>
              <a:t>- …</a:t>
            </a:r>
            <a:endParaRPr lang="nl-BE" dirty="0"/>
          </a:p>
        </p:txBody>
      </p:sp>
      <p:sp>
        <p:nvSpPr>
          <p:cNvPr id="4" name="Slide Number Placeholder 5">
            <a:extLst>
              <a:ext uri="{FF2B5EF4-FFF2-40B4-BE49-F238E27FC236}">
                <a16:creationId xmlns:a16="http://schemas.microsoft.com/office/drawing/2014/main" id="{3C10FA72-50B2-1443-87D5-65223CE7458F}"/>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50</a:t>
            </a:fld>
            <a:endParaRPr lang="en-US" dirty="0"/>
          </a:p>
        </p:txBody>
      </p:sp>
    </p:spTree>
    <p:extLst>
      <p:ext uri="{BB962C8B-B14F-4D97-AF65-F5344CB8AC3E}">
        <p14:creationId xmlns:p14="http://schemas.microsoft.com/office/powerpoint/2010/main" val="4254406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D3A04-F2CA-4D24-8ED5-FF2D37A3B172}"/>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A5B4FC99-084E-4133-B722-D03338AA644D}"/>
              </a:ext>
            </a:extLst>
          </p:cNvPr>
          <p:cNvSpPr>
            <a:spLocks noGrp="1"/>
          </p:cNvSpPr>
          <p:nvPr>
            <p:ph idx="1"/>
          </p:nvPr>
        </p:nvSpPr>
        <p:spPr/>
        <p:txBody>
          <a:bodyPr/>
          <a:lstStyle/>
          <a:p>
            <a:r>
              <a:rPr lang="nl-NL" dirty="0"/>
              <a:t>De noden zijn groot, heel groot.</a:t>
            </a:r>
          </a:p>
          <a:p>
            <a:endParaRPr lang="nl-NL" dirty="0"/>
          </a:p>
          <a:p>
            <a:r>
              <a:rPr lang="nl-NL" dirty="0"/>
              <a:t>De gezinnen die het </a:t>
            </a:r>
            <a:r>
              <a:rPr lang="nl-NL" dirty="0" err="1"/>
              <a:t>het</a:t>
            </a:r>
            <a:r>
              <a:rPr lang="nl-NL" dirty="0"/>
              <a:t> moeilijkst hebben, zijn diegene waar de moeder alleenstaand is, waarvan de vader uit het beeld verdwenen is.</a:t>
            </a:r>
          </a:p>
          <a:p>
            <a:r>
              <a:rPr lang="nl-NL" dirty="0"/>
              <a:t>Deze moeders staan met hun loon in voor de huur van een huis, het onderhoud van een auto, het voeden en de opvoeding van de kinderen,…</a:t>
            </a:r>
          </a:p>
          <a:p>
            <a:r>
              <a:rPr lang="nl-NL" dirty="0"/>
              <a:t>Reken en tel en u ziet: het is een heel moeilijke opdracht.</a:t>
            </a:r>
          </a:p>
          <a:p>
            <a:endParaRPr lang="nl-NL" dirty="0"/>
          </a:p>
          <a:p>
            <a:r>
              <a:rPr lang="nl-NL" dirty="0"/>
              <a:t>En wil elke moeder niet het beste voor haar kinderen?</a:t>
            </a:r>
            <a:endParaRPr lang="nl-BE" dirty="0"/>
          </a:p>
        </p:txBody>
      </p:sp>
      <p:sp>
        <p:nvSpPr>
          <p:cNvPr id="4" name="Slide Number Placeholder 5">
            <a:extLst>
              <a:ext uri="{FF2B5EF4-FFF2-40B4-BE49-F238E27FC236}">
                <a16:creationId xmlns:a16="http://schemas.microsoft.com/office/drawing/2014/main" id="{03CD03C5-88FE-4644-BB00-8CB2DE154DC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51</a:t>
            </a:fld>
            <a:endParaRPr lang="en-US" dirty="0"/>
          </a:p>
        </p:txBody>
      </p:sp>
    </p:spTree>
    <p:extLst>
      <p:ext uri="{BB962C8B-B14F-4D97-AF65-F5344CB8AC3E}">
        <p14:creationId xmlns:p14="http://schemas.microsoft.com/office/powerpoint/2010/main" val="672884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BC6AA-E79A-427F-A6BA-AE7664E09E41}"/>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DD9AEA6F-04F6-4E80-95ED-4FC06001FCCA}"/>
              </a:ext>
            </a:extLst>
          </p:cNvPr>
          <p:cNvSpPr>
            <a:spLocks noGrp="1"/>
          </p:cNvSpPr>
          <p:nvPr>
            <p:ph idx="1"/>
          </p:nvPr>
        </p:nvSpPr>
        <p:spPr/>
        <p:txBody>
          <a:bodyPr/>
          <a:lstStyle/>
          <a:p>
            <a:r>
              <a:rPr lang="nl-NL" dirty="0"/>
              <a:t>DAAROM hebben we met RC Torhout – Houtland, de 46 scholen uit onze regio aangeschreven met de vraag of we een aantal kinderen in nood uit hun school financieel kunnen helpen. </a:t>
            </a:r>
          </a:p>
          <a:p>
            <a:r>
              <a:rPr lang="nl-NL" dirty="0"/>
              <a:t>We vragen een anonieme situatieschets.</a:t>
            </a:r>
          </a:p>
          <a:p>
            <a:r>
              <a:rPr lang="nl-NL" dirty="0"/>
              <a:t>Daarop bekijken we met de commissie de situatie en geven een geldelijke steun.</a:t>
            </a:r>
            <a:endParaRPr lang="nl-BE" dirty="0"/>
          </a:p>
        </p:txBody>
      </p:sp>
      <p:sp>
        <p:nvSpPr>
          <p:cNvPr id="4" name="Slide Number Placeholder 5">
            <a:extLst>
              <a:ext uri="{FF2B5EF4-FFF2-40B4-BE49-F238E27FC236}">
                <a16:creationId xmlns:a16="http://schemas.microsoft.com/office/drawing/2014/main" id="{21F54C0D-727A-3A4E-B1D1-B9864AE7278A}"/>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52</a:t>
            </a:fld>
            <a:endParaRPr lang="en-US" dirty="0"/>
          </a:p>
        </p:txBody>
      </p:sp>
    </p:spTree>
    <p:extLst>
      <p:ext uri="{BB962C8B-B14F-4D97-AF65-F5344CB8AC3E}">
        <p14:creationId xmlns:p14="http://schemas.microsoft.com/office/powerpoint/2010/main" val="431797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F2349-6FA9-4E7E-B52B-2439A31243DE}"/>
              </a:ext>
            </a:extLst>
          </p:cNvPr>
          <p:cNvSpPr>
            <a:spLocks noGrp="1"/>
          </p:cNvSpPr>
          <p:nvPr>
            <p:ph type="title"/>
          </p:nvPr>
        </p:nvSpPr>
        <p:spPr>
          <a:xfrm>
            <a:off x="679838" y="461406"/>
            <a:ext cx="10874853" cy="616227"/>
          </a:xfrm>
        </p:spPr>
        <p:txBody>
          <a:bodyPr/>
          <a:lstStyle/>
          <a:p>
            <a:r>
              <a:rPr lang="nl-NL" dirty="0"/>
              <a:t>Besluit</a:t>
            </a:r>
            <a:endParaRPr lang="nl-BE" dirty="0"/>
          </a:p>
        </p:txBody>
      </p:sp>
      <p:sp>
        <p:nvSpPr>
          <p:cNvPr id="3" name="Tijdelijke aanduiding voor inhoud 2">
            <a:extLst>
              <a:ext uri="{FF2B5EF4-FFF2-40B4-BE49-F238E27FC236}">
                <a16:creationId xmlns:a16="http://schemas.microsoft.com/office/drawing/2014/main" id="{2CCA2FE6-57C3-46CF-A193-43D57BB6B6D1}"/>
              </a:ext>
            </a:extLst>
          </p:cNvPr>
          <p:cNvSpPr>
            <a:spLocks noGrp="1"/>
          </p:cNvSpPr>
          <p:nvPr>
            <p:ph idx="1"/>
          </p:nvPr>
        </p:nvSpPr>
        <p:spPr/>
        <p:txBody>
          <a:bodyPr/>
          <a:lstStyle/>
          <a:p>
            <a:endParaRPr lang="nl-NL" dirty="0"/>
          </a:p>
          <a:p>
            <a:r>
              <a:rPr lang="nl-NL" sz="4000" dirty="0"/>
              <a:t>De kinderen van vandaag zijn de toekomst van morgen. </a:t>
            </a:r>
          </a:p>
          <a:p>
            <a:r>
              <a:rPr lang="nl-NL" sz="4000" b="1" dirty="0" err="1"/>
              <a:t>Let’s</a:t>
            </a:r>
            <a:r>
              <a:rPr lang="nl-NL" sz="4000" b="1" dirty="0"/>
              <a:t> go </a:t>
            </a:r>
            <a:r>
              <a:rPr lang="nl-NL" sz="4000" b="1" dirty="0" err="1"/>
              <a:t>for</a:t>
            </a:r>
            <a:r>
              <a:rPr lang="nl-NL" sz="4000" b="1" dirty="0"/>
              <a:t> </a:t>
            </a:r>
            <a:r>
              <a:rPr lang="nl-NL" sz="4000" b="1" dirty="0" err="1"/>
              <a:t>it</a:t>
            </a:r>
            <a:r>
              <a:rPr lang="nl-NL" sz="4000" b="1" dirty="0"/>
              <a:t>!</a:t>
            </a:r>
            <a:endParaRPr lang="nl-BE" sz="4000" b="1" dirty="0"/>
          </a:p>
        </p:txBody>
      </p:sp>
      <p:sp>
        <p:nvSpPr>
          <p:cNvPr id="4" name="Slide Number Placeholder 5">
            <a:extLst>
              <a:ext uri="{FF2B5EF4-FFF2-40B4-BE49-F238E27FC236}">
                <a16:creationId xmlns:a16="http://schemas.microsoft.com/office/drawing/2014/main" id="{E40C3EEB-728C-DD41-A17A-22C939A96A1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53</a:t>
            </a:fld>
            <a:endParaRPr lang="en-US" dirty="0"/>
          </a:p>
        </p:txBody>
      </p:sp>
    </p:spTree>
    <p:extLst>
      <p:ext uri="{BB962C8B-B14F-4D97-AF65-F5344CB8AC3E}">
        <p14:creationId xmlns:p14="http://schemas.microsoft.com/office/powerpoint/2010/main" val="15279197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189030"/>
            <a:ext cx="10058400" cy="2960972"/>
          </a:xfrm>
        </p:spPr>
        <p:txBody>
          <a:bodyPr>
            <a:normAutofit/>
          </a:bodyPr>
          <a:lstStyle/>
          <a:p>
            <a:r>
              <a:rPr lang="nl-BE" dirty="0"/>
              <a:t>DaG – POLL 5</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473773"/>
            <a:ext cx="10058400" cy="1143000"/>
          </a:xfrm>
        </p:spPr>
        <p:txBody>
          <a:bodyPr>
            <a:noAutofit/>
          </a:bodyPr>
          <a:lstStyle/>
          <a:p>
            <a:r>
              <a:rPr lang="nl-NL" dirty="0"/>
              <a:t>Moeten leden van de commissie                 ‘Dienst aan de gemeenschap’                             een aparte opleiding / infosessie volgen ?</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C93ED68C-A1F3-5445-8104-79726BC25FB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54</a:t>
            </a:fld>
            <a:endParaRPr lang="en-US" dirty="0"/>
          </a:p>
        </p:txBody>
      </p:sp>
    </p:spTree>
    <p:extLst>
      <p:ext uri="{BB962C8B-B14F-4D97-AF65-F5344CB8AC3E}">
        <p14:creationId xmlns:p14="http://schemas.microsoft.com/office/powerpoint/2010/main" val="2973253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758952"/>
            <a:ext cx="10058400" cy="2670048"/>
          </a:xfrm>
        </p:spPr>
        <p:txBody>
          <a:bodyPr>
            <a:normAutofit/>
          </a:bodyPr>
          <a:lstStyle/>
          <a:p>
            <a:r>
              <a:rPr lang="nl-BE" dirty="0"/>
              <a:t>Ondernemers voor ondernemers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97280" y="3604986"/>
            <a:ext cx="10058400" cy="1143000"/>
          </a:xfrm>
        </p:spPr>
        <p:txBody>
          <a:bodyPr>
            <a:noAutofit/>
          </a:bodyPr>
          <a:lstStyle/>
          <a:p>
            <a:r>
              <a:rPr lang="nl-NL" dirty="0"/>
              <a:t>FREDDY DE MULDER</a:t>
            </a:r>
          </a:p>
          <a:p>
            <a:r>
              <a:rPr lang="nl-BE" dirty="0"/>
              <a:t>Rotary BEVEREN-WAAS</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B1C16228-45B9-1242-9863-07C6C1529A01}"/>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55</a:t>
            </a:fld>
            <a:endParaRPr lang="en-US" dirty="0"/>
          </a:p>
        </p:txBody>
      </p:sp>
    </p:spTree>
    <p:extLst>
      <p:ext uri="{BB962C8B-B14F-4D97-AF65-F5344CB8AC3E}">
        <p14:creationId xmlns:p14="http://schemas.microsoft.com/office/powerpoint/2010/main" val="4191982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37309" y="1068385"/>
            <a:ext cx="10917381" cy="506414"/>
          </a:xfrm>
        </p:spPr>
        <p:txBody>
          <a:bodyPr>
            <a:normAutofit fontScale="90000"/>
          </a:bodyPr>
          <a:lstStyle/>
          <a:p>
            <a:r>
              <a:rPr lang="nl-BE" sz="3200" dirty="0"/>
              <a:t>LENING VIA ONDERNEMERS VOOR ONDERNEMERS (OVO)</a:t>
            </a:r>
            <a:endParaRPr lang="en-BE" sz="32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37309" y="1574799"/>
            <a:ext cx="10917382" cy="4634808"/>
          </a:xfrm>
        </p:spPr>
        <p:txBody>
          <a:bodyPr>
            <a:noAutofit/>
          </a:bodyPr>
          <a:lstStyle/>
          <a:p>
            <a:endParaRPr lang="nl-BE" dirty="0"/>
          </a:p>
          <a:p>
            <a:pPr lvl="1"/>
            <a:r>
              <a:rPr lang="nl-BE" sz="2800" dirty="0"/>
              <a:t>OPGEHAALDE FONDSEN  X  KEER SPENDEREN?</a:t>
            </a:r>
          </a:p>
          <a:p>
            <a:pPr marL="201168" lvl="1" indent="0">
              <a:buNone/>
            </a:pPr>
            <a:endParaRPr lang="nl-BE" sz="2800" dirty="0"/>
          </a:p>
          <a:p>
            <a:pPr lvl="1"/>
            <a:r>
              <a:rPr lang="nl-BE" sz="2800" dirty="0"/>
              <a:t>CLUB RESERVE NIET UITGEVEN, WEL GEBRUIKEN?</a:t>
            </a:r>
          </a:p>
          <a:p>
            <a:pPr marL="201168" lvl="1" indent="0">
              <a:buNone/>
            </a:pPr>
            <a:endParaRPr lang="nl-BE" sz="2800" dirty="0"/>
          </a:p>
          <a:p>
            <a:pPr lvl="1"/>
            <a:r>
              <a:rPr lang="nl-BE" sz="2800" dirty="0"/>
              <a:t>ONTLUIKENDE ECONOMIE IN AFRIKA STIMULEREN?</a:t>
            </a:r>
          </a:p>
          <a:p>
            <a:pPr marL="201168" lvl="1" indent="0">
              <a:buNone/>
            </a:pPr>
            <a:endParaRPr lang="nl-BE" sz="2800" dirty="0"/>
          </a:p>
          <a:p>
            <a:pPr lvl="1"/>
            <a:r>
              <a:rPr lang="nl-BE" sz="2800" dirty="0"/>
              <a:t>BETROKKEN ZIJN BIJ (EN “GENIETEN” VAN) FANTASTISCHE PROJECTEN MET GROTE IMPACT? Bv AFRIKA?</a:t>
            </a:r>
            <a:endParaRPr lang="en-BE" sz="28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39F2F579-ECCA-9448-9E8D-111D63D85B12}"/>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56</a:t>
            </a:fld>
            <a:endParaRPr lang="en-US" dirty="0"/>
          </a:p>
        </p:txBody>
      </p:sp>
    </p:spTree>
    <p:extLst>
      <p:ext uri="{BB962C8B-B14F-4D97-AF65-F5344CB8AC3E}">
        <p14:creationId xmlns:p14="http://schemas.microsoft.com/office/powerpoint/2010/main" val="4096206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37309" y="972626"/>
            <a:ext cx="10917381" cy="602173"/>
          </a:xfrm>
        </p:spPr>
        <p:txBody>
          <a:bodyPr>
            <a:normAutofit/>
          </a:bodyPr>
          <a:lstStyle/>
          <a:p>
            <a:r>
              <a:rPr lang="nl-BE" sz="3200" dirty="0"/>
              <a:t>LENING VIA ONDERNEMERS VOOR ONDERNEMERS (OVO)</a:t>
            </a:r>
            <a:endParaRPr lang="en-BE" sz="32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37309" y="1574799"/>
            <a:ext cx="10917382" cy="4634808"/>
          </a:xfrm>
        </p:spPr>
        <p:txBody>
          <a:bodyPr>
            <a:noAutofit/>
          </a:bodyPr>
          <a:lstStyle/>
          <a:p>
            <a:r>
              <a:rPr lang="nl-BE" dirty="0"/>
              <a:t>IS ER NOOD EN POTENTIEEL IN AFRIKA?</a:t>
            </a:r>
          </a:p>
          <a:p>
            <a:pPr marL="720000" lvl="1" indent="-360000">
              <a:lnSpc>
                <a:spcPts val="2000"/>
              </a:lnSpc>
              <a:spcBef>
                <a:spcPts val="1200"/>
              </a:spcBef>
              <a:buFont typeface="Arial"/>
              <a:buChar char="•"/>
            </a:pPr>
            <a:r>
              <a:rPr lang="nl-BE" sz="2400" dirty="0"/>
              <a:t>1,2 Miljard mensen leven onder armoedegrens</a:t>
            </a:r>
          </a:p>
          <a:p>
            <a:pPr marL="360000" lvl="1" indent="0">
              <a:lnSpc>
                <a:spcPts val="2000"/>
              </a:lnSpc>
              <a:spcBef>
                <a:spcPts val="1200"/>
              </a:spcBef>
              <a:buNone/>
            </a:pPr>
            <a:r>
              <a:rPr lang="nl-BE" sz="2400" dirty="0"/>
              <a:t> (1,25 USD/dag) </a:t>
            </a:r>
            <a:endParaRPr lang="nl-NL" sz="2400" dirty="0"/>
          </a:p>
          <a:p>
            <a:pPr marL="720000" lvl="1" indent="-360000">
              <a:lnSpc>
                <a:spcPts val="2000"/>
              </a:lnSpc>
              <a:spcBef>
                <a:spcPts val="1200"/>
              </a:spcBef>
              <a:buFont typeface="Arial"/>
              <a:buChar char="•"/>
            </a:pPr>
            <a:r>
              <a:rPr lang="nl-BE" dirty="0"/>
              <a:t>40 </a:t>
            </a:r>
            <a:r>
              <a:rPr lang="nl-BE" sz="2400" dirty="0"/>
              <a:t>% van de bevolking in Sub-Sahara Afrika </a:t>
            </a:r>
          </a:p>
          <a:p>
            <a:pPr marL="360000" lvl="1" indent="0">
              <a:lnSpc>
                <a:spcPts val="2000"/>
              </a:lnSpc>
              <a:spcBef>
                <a:spcPts val="1200"/>
              </a:spcBef>
              <a:buNone/>
            </a:pPr>
            <a:r>
              <a:rPr lang="nl-BE" sz="2400" dirty="0"/>
              <a:t>hebben geen toegang tot drinkwater </a:t>
            </a:r>
            <a:endParaRPr lang="nl-NL" sz="2400" dirty="0"/>
          </a:p>
          <a:p>
            <a:pPr marL="720000" lvl="1" indent="-360000">
              <a:lnSpc>
                <a:spcPts val="2000"/>
              </a:lnSpc>
              <a:spcBef>
                <a:spcPts val="1200"/>
              </a:spcBef>
              <a:buFont typeface="Arial"/>
              <a:buChar char="•"/>
            </a:pPr>
            <a:r>
              <a:rPr lang="nl-BE" sz="2400" dirty="0"/>
              <a:t>2,5 Miljard mensen hebben geen toegang tot </a:t>
            </a:r>
          </a:p>
          <a:p>
            <a:pPr marL="360000" lvl="1" indent="0">
              <a:lnSpc>
                <a:spcPts val="2000"/>
              </a:lnSpc>
              <a:spcBef>
                <a:spcPts val="1200"/>
              </a:spcBef>
              <a:buNone/>
            </a:pPr>
            <a:r>
              <a:rPr lang="nl-BE" sz="2400" dirty="0"/>
              <a:t>sanitaire voorzieningen.</a:t>
            </a:r>
          </a:p>
          <a:p>
            <a:pPr marL="360000" lvl="1" indent="0">
              <a:lnSpc>
                <a:spcPts val="2000"/>
              </a:lnSpc>
              <a:spcBef>
                <a:spcPts val="1200"/>
              </a:spcBef>
              <a:buNone/>
            </a:pPr>
            <a:r>
              <a:rPr lang="nl-BE" dirty="0"/>
              <a:t>VEEL BEGINNENDE ONDERNEMERS EN SCALE-UPS HEBBEN NOOD AAN “MISSING MIDDLE” FONDSEN VOOR DUURZAME PROJECTEN MET GROTE IMPACT</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5">
            <a:extLst>
              <a:ext uri="{FF2B5EF4-FFF2-40B4-BE49-F238E27FC236}">
                <a16:creationId xmlns:a16="http://schemas.microsoft.com/office/drawing/2014/main" id="{210BA476-715D-48BD-AAB0-6DCF643B58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80454" y="1909427"/>
            <a:ext cx="4074236" cy="2576679"/>
          </a:xfrm>
          <a:prstGeom prst="rect">
            <a:avLst/>
          </a:prstGeom>
        </p:spPr>
      </p:pic>
      <p:sp>
        <p:nvSpPr>
          <p:cNvPr id="8" name="Slide Number Placeholder 5">
            <a:extLst>
              <a:ext uri="{FF2B5EF4-FFF2-40B4-BE49-F238E27FC236}">
                <a16:creationId xmlns:a16="http://schemas.microsoft.com/office/drawing/2014/main" id="{AAADF234-2853-F546-A5F2-78C53BD09B7F}"/>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57</a:t>
            </a:fld>
            <a:endParaRPr lang="en-US" dirty="0"/>
          </a:p>
        </p:txBody>
      </p:sp>
    </p:spTree>
    <p:extLst>
      <p:ext uri="{BB962C8B-B14F-4D97-AF65-F5344CB8AC3E}">
        <p14:creationId xmlns:p14="http://schemas.microsoft.com/office/powerpoint/2010/main" val="4137319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37309" y="972626"/>
            <a:ext cx="10917381" cy="602173"/>
          </a:xfrm>
        </p:spPr>
        <p:txBody>
          <a:bodyPr>
            <a:normAutofit/>
          </a:bodyPr>
          <a:lstStyle/>
          <a:p>
            <a:r>
              <a:rPr lang="nl-BE" sz="3200" dirty="0"/>
              <a:t>LENING VIA ONDERNEMERS VOOR ONDERNEMERS (OVO)</a:t>
            </a:r>
            <a:endParaRPr lang="en-BE" sz="32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37309" y="1574799"/>
            <a:ext cx="10917382" cy="4634808"/>
          </a:xfrm>
        </p:spPr>
        <p:txBody>
          <a:bodyPr>
            <a:noAutofit/>
          </a:bodyPr>
          <a:lstStyle/>
          <a:p>
            <a:r>
              <a:rPr lang="nl-BE" dirty="0"/>
              <a:t>WAT VOOR PROJECTEN ZIJN DAT DAN?</a:t>
            </a:r>
          </a:p>
          <a:p>
            <a:pPr marL="201168" lvl="1" indent="0">
              <a:buNone/>
            </a:pPr>
            <a:endParaRPr lang="nl-BE" dirty="0"/>
          </a:p>
          <a:p>
            <a:pPr lvl="1"/>
            <a:r>
              <a:rPr lang="nl-BE" dirty="0"/>
              <a:t>BUSINESS PLANS, DIE DUURZAAMHEID AANTONEN, EEN SLUITEND              FINANCIEEL PLAN, EN GROTE MAATSCHAPPELIJKE IMPACT</a:t>
            </a:r>
          </a:p>
          <a:p>
            <a:pPr marL="201168" lvl="1" indent="0">
              <a:buNone/>
            </a:pPr>
            <a:endParaRPr lang="nl-BE" dirty="0"/>
          </a:p>
          <a:p>
            <a:pPr lvl="1"/>
            <a:r>
              <a:rPr lang="nl-BE" dirty="0"/>
              <a:t>CRITERIA: SDG’S, VALABELE ONDERNEMER(S), OK PLANS, DIRECTE/INDIRECTE TEWERKSTELLING, VOORDELEN VOOR DE VALUE CHAIN,…</a:t>
            </a:r>
          </a:p>
          <a:p>
            <a:pPr lvl="1"/>
            <a:endParaRPr lang="nl-BE" dirty="0"/>
          </a:p>
          <a:p>
            <a:pPr lvl="1"/>
            <a:r>
              <a:rPr lang="nl-BE" dirty="0"/>
              <a:t>VOORAL UGANDA, SENEGAL, RUANDA, VERSCHILLENDE SECTOREN</a:t>
            </a:r>
          </a:p>
          <a:p>
            <a:pPr lvl="1"/>
            <a:endParaRPr lang="nl-BE" dirty="0"/>
          </a:p>
          <a:p>
            <a:pPr lvl="1"/>
            <a:r>
              <a:rPr lang="nl-BE" dirty="0"/>
              <a:t>ONDERNEMERS VOOR ONDERNEMERS LEVERT EXPERTISE EN ZORGT </a:t>
            </a:r>
          </a:p>
          <a:p>
            <a:pPr marL="201168" lvl="1" indent="0">
              <a:buNone/>
            </a:pPr>
            <a:r>
              <a:rPr lang="nl-BE" dirty="0"/>
              <a:t>   VOOR FINANCIERING</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Picture 2">
            <a:extLst>
              <a:ext uri="{FF2B5EF4-FFF2-40B4-BE49-F238E27FC236}">
                <a16:creationId xmlns:a16="http://schemas.microsoft.com/office/drawing/2014/main" id="{592AC491-93FA-4048-994C-819E6C18679C}"/>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9301316" y="1574799"/>
            <a:ext cx="2710336" cy="1706612"/>
          </a:xfrm>
          <a:prstGeom prst="rect">
            <a:avLst/>
          </a:prstGeom>
        </p:spPr>
      </p:pic>
      <p:sp>
        <p:nvSpPr>
          <p:cNvPr id="8" name="Slide Number Placeholder 5">
            <a:extLst>
              <a:ext uri="{FF2B5EF4-FFF2-40B4-BE49-F238E27FC236}">
                <a16:creationId xmlns:a16="http://schemas.microsoft.com/office/drawing/2014/main" id="{EE046A14-7C79-E046-BC6C-F9D287320C60}"/>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58</a:t>
            </a:fld>
            <a:endParaRPr lang="en-US" dirty="0"/>
          </a:p>
        </p:txBody>
      </p:sp>
    </p:spTree>
    <p:extLst>
      <p:ext uri="{BB962C8B-B14F-4D97-AF65-F5344CB8AC3E}">
        <p14:creationId xmlns:p14="http://schemas.microsoft.com/office/powerpoint/2010/main" val="2325857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37309" y="972626"/>
            <a:ext cx="10917381" cy="602173"/>
          </a:xfrm>
        </p:spPr>
        <p:txBody>
          <a:bodyPr>
            <a:normAutofit/>
          </a:bodyPr>
          <a:lstStyle/>
          <a:p>
            <a:r>
              <a:rPr lang="nl-BE" sz="3200" dirty="0"/>
              <a:t>LENING VIA ONDERNEMERS VOOR ONDERNEMERS (OVO)</a:t>
            </a:r>
            <a:endParaRPr lang="en-BE" sz="32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37309" y="1574799"/>
            <a:ext cx="10917382" cy="4634808"/>
          </a:xfrm>
        </p:spPr>
        <p:txBody>
          <a:bodyPr>
            <a:noAutofit/>
          </a:bodyPr>
          <a:lstStyle/>
          <a:p>
            <a:r>
              <a:rPr lang="nl-BE" dirty="0"/>
              <a:t>WAT/WIE IS ONDERNEMERS VOOR ONDERNEMERS (OVO)?</a:t>
            </a:r>
          </a:p>
          <a:p>
            <a:pPr lvl="1"/>
            <a:r>
              <a:rPr lang="nl-BE" dirty="0"/>
              <a:t>BELGISCHE VZW MET BEDRIJVEN EN NGO’S ALS LEDEN</a:t>
            </a:r>
          </a:p>
          <a:p>
            <a:pPr marL="201168" lvl="1" indent="0">
              <a:buNone/>
            </a:pPr>
            <a:endParaRPr lang="nl-BE" sz="800" dirty="0"/>
          </a:p>
          <a:p>
            <a:pPr lvl="1"/>
            <a:r>
              <a:rPr lang="nl-BE" dirty="0"/>
              <a:t>2 FTE’S EN 80-TAL VRIJWILLIGERS-SPECIALISTEN</a:t>
            </a:r>
          </a:p>
          <a:p>
            <a:pPr marL="201168" lvl="1" indent="0">
              <a:buNone/>
            </a:pPr>
            <a:endParaRPr lang="nl-BE" sz="800" dirty="0"/>
          </a:p>
          <a:p>
            <a:pPr lvl="1"/>
            <a:r>
              <a:rPr lang="nl-BE" dirty="0"/>
              <a:t>PARTNERSHIPS MET O.A. KON. BOUDEWIJNSTICHTING (ACC FONDS)</a:t>
            </a:r>
          </a:p>
          <a:p>
            <a:pPr marL="201168" lvl="1" indent="0">
              <a:buNone/>
            </a:pPr>
            <a:endParaRPr lang="nl-BE" sz="800" dirty="0"/>
          </a:p>
          <a:p>
            <a:pPr lvl="1"/>
            <a:r>
              <a:rPr lang="nl-BE" dirty="0"/>
              <a:t>GIFTEN DOOR BELGISCHE BEDRIJVEN AAN ECONOMISCH GETINTE NGO-PROJECTEN </a:t>
            </a:r>
          </a:p>
          <a:p>
            <a:pPr marL="201168" lvl="1" indent="0">
              <a:buNone/>
            </a:pPr>
            <a:endParaRPr lang="nl-BE" sz="800" dirty="0"/>
          </a:p>
          <a:p>
            <a:pPr marL="201168" lvl="1" indent="0">
              <a:buNone/>
            </a:pPr>
            <a:r>
              <a:rPr lang="nl-BE" dirty="0"/>
              <a:t>OF</a:t>
            </a:r>
          </a:p>
          <a:p>
            <a:pPr marL="201168" lvl="1" indent="0">
              <a:buNone/>
            </a:pPr>
            <a:r>
              <a:rPr lang="nl-BE" sz="800" dirty="0"/>
              <a:t> </a:t>
            </a:r>
          </a:p>
          <a:p>
            <a:pPr lvl="1"/>
            <a:r>
              <a:rPr lang="nl-BE" dirty="0"/>
              <a:t>LENINGEN DOOR ONDERNEMENDE MENSEN OF ORGANISATIES RECHTSTREEKS AAN AFRIKAANSE ONDERNEMERS/COOPERATIEVEN E.D.</a:t>
            </a:r>
          </a:p>
          <a:p>
            <a:pPr marL="201168" lvl="1" indent="0">
              <a:buNone/>
            </a:pPr>
            <a:endParaRPr lang="nl-BE" dirty="0"/>
          </a:p>
          <a:p>
            <a:pPr marL="201168" lvl="1" indent="0">
              <a:buNone/>
            </a:pPr>
            <a:endParaRPr lang="nl-BE" dirty="0"/>
          </a:p>
          <a:p>
            <a:pPr lvl="1"/>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5" name="Picture 7" descr="Logo Ondernemers voor ondernemers-Black_Horiz.jpg">
            <a:extLst>
              <a:ext uri="{FF2B5EF4-FFF2-40B4-BE49-F238E27FC236}">
                <a16:creationId xmlns:a16="http://schemas.microsoft.com/office/drawing/2014/main" id="{EB18D324-8611-4525-8712-A89C69E981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78615" y="2205566"/>
            <a:ext cx="2952329" cy="695880"/>
          </a:xfrm>
          <a:prstGeom prst="rect">
            <a:avLst/>
          </a:prstGeom>
        </p:spPr>
      </p:pic>
      <p:sp>
        <p:nvSpPr>
          <p:cNvPr id="8" name="Slide Number Placeholder 5">
            <a:extLst>
              <a:ext uri="{FF2B5EF4-FFF2-40B4-BE49-F238E27FC236}">
                <a16:creationId xmlns:a16="http://schemas.microsoft.com/office/drawing/2014/main" id="{A8323DFC-8552-B24E-A7C8-5710D482105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59</a:t>
            </a:fld>
            <a:endParaRPr lang="en-US" dirty="0"/>
          </a:p>
        </p:txBody>
      </p:sp>
    </p:spTree>
    <p:extLst>
      <p:ext uri="{BB962C8B-B14F-4D97-AF65-F5344CB8AC3E}">
        <p14:creationId xmlns:p14="http://schemas.microsoft.com/office/powerpoint/2010/main" val="4145783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79838" y="457894"/>
            <a:ext cx="10874853" cy="616227"/>
          </a:xfrm>
        </p:spPr>
        <p:txBody>
          <a:bodyPr>
            <a:normAutofit/>
          </a:bodyPr>
          <a:lstStyle/>
          <a:p>
            <a:r>
              <a:rPr lang="nl-BE" dirty="0"/>
              <a:t>Uitgangspunten</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nl-NL" dirty="0"/>
              <a:t>Middelen sociale werking zo effectief mogelijk besteden/investeren</a:t>
            </a:r>
          </a:p>
          <a:p>
            <a:r>
              <a:rPr lang="nl-BE" dirty="0"/>
              <a:t>Sinds enkele jaren commissie DAG (vroeger bestuur en/of voorzitter)</a:t>
            </a:r>
          </a:p>
          <a:p>
            <a:endParaRPr lang="nl-BE" dirty="0"/>
          </a:p>
          <a:p>
            <a:r>
              <a:rPr lang="nl-BE" dirty="0"/>
              <a:t>Evenwel significante ‘slapende’ reserve opgebouwd die verder groeit</a:t>
            </a:r>
          </a:p>
          <a:p>
            <a:endParaRPr lang="nl-BE" dirty="0"/>
          </a:p>
          <a:p>
            <a:r>
              <a:rPr lang="nl-BE" dirty="0"/>
              <a:t>Opdracht </a:t>
            </a:r>
            <a:r>
              <a:rPr lang="nl-BE" dirty="0" err="1"/>
              <a:t>staten-generaal</a:t>
            </a:r>
            <a:r>
              <a:rPr lang="nl-BE" dirty="0"/>
              <a:t> 2019-2020 </a:t>
            </a:r>
          </a:p>
          <a:p>
            <a:pPr lvl="1"/>
            <a:r>
              <a:rPr lang="nl-BE" dirty="0"/>
              <a:t>‘</a:t>
            </a:r>
            <a:r>
              <a:rPr lang="nl-BE" dirty="0" err="1"/>
              <a:t>governance</a:t>
            </a:r>
            <a:r>
              <a:rPr lang="nl-BE" dirty="0"/>
              <a:t>’ bekijken </a:t>
            </a:r>
          </a:p>
          <a:p>
            <a:pPr lvl="1"/>
            <a:r>
              <a:rPr lang="nl-BE" dirty="0"/>
              <a:t>mogelijkheden om duurzaam impact te creëren met reserve onder motto goed investeren (niet besteden) </a:t>
            </a:r>
          </a:p>
          <a:p>
            <a:pPr lvl="1"/>
            <a:r>
              <a:rPr lang="nl-BE" dirty="0"/>
              <a:t>Draagvlak creëren binnen bestuur en club</a:t>
            </a:r>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9D22148D-A30A-1547-8C90-555F6A85733A}"/>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6</a:t>
            </a:fld>
            <a:endParaRPr lang="en-US" dirty="0"/>
          </a:p>
        </p:txBody>
      </p:sp>
    </p:spTree>
    <p:extLst>
      <p:ext uri="{BB962C8B-B14F-4D97-AF65-F5344CB8AC3E}">
        <p14:creationId xmlns:p14="http://schemas.microsoft.com/office/powerpoint/2010/main" val="2129837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555443" y="1019215"/>
            <a:ext cx="10917381" cy="602173"/>
          </a:xfrm>
        </p:spPr>
        <p:txBody>
          <a:bodyPr>
            <a:normAutofit/>
          </a:bodyPr>
          <a:lstStyle/>
          <a:p>
            <a:r>
              <a:rPr lang="nl-BE" sz="3200" dirty="0"/>
              <a:t>LENING VIA ONDERNEMERS VOOR ONDERNEMERS (OVO)</a:t>
            </a:r>
            <a:endParaRPr lang="en-BE" sz="32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555443" y="1504657"/>
            <a:ext cx="10492807" cy="4634808"/>
          </a:xfrm>
        </p:spPr>
        <p:txBody>
          <a:bodyPr>
            <a:noAutofit/>
          </a:bodyPr>
          <a:lstStyle/>
          <a:p>
            <a:r>
              <a:rPr lang="nl-BE" dirty="0"/>
              <a:t>HOE DOEN WE DAT?</a:t>
            </a:r>
          </a:p>
          <a:p>
            <a:pPr lvl="1"/>
            <a:r>
              <a:rPr lang="nl-BE" dirty="0"/>
              <a:t>KEUZE UIT PROJECTEN MET GROTE MAATSCHAPPELIJKE IMPACT EN SOLIDE BUSINESS PLANS</a:t>
            </a:r>
          </a:p>
          <a:p>
            <a:pPr marL="201168" lvl="1" indent="0">
              <a:buNone/>
            </a:pPr>
            <a:endParaRPr lang="nl-BE" sz="800" dirty="0"/>
          </a:p>
          <a:p>
            <a:pPr lvl="1"/>
            <a:r>
              <a:rPr lang="nl-BE" dirty="0"/>
              <a:t>LENING VERSTREKKEN AAN PROJECT, ALLEEN OF MET ANDERE FINANCIERS (ORG/PRIVE/</a:t>
            </a:r>
            <a:r>
              <a:rPr lang="nl-BE" dirty="0" err="1"/>
              <a:t>KBSt</a:t>
            </a:r>
            <a:r>
              <a:rPr lang="nl-BE" dirty="0"/>
              <a:t>) , MET INTREST</a:t>
            </a:r>
          </a:p>
          <a:p>
            <a:pPr marL="201168" lvl="1" indent="0">
              <a:buNone/>
            </a:pPr>
            <a:endParaRPr lang="nl-BE" sz="800" dirty="0"/>
          </a:p>
          <a:p>
            <a:pPr lvl="1"/>
            <a:r>
              <a:rPr lang="nl-BE" dirty="0"/>
              <a:t>OVO ZORGT VOOR CONTRACTEN, OPVOLGING TOT TERUGBETALING (WEL RISICO)</a:t>
            </a:r>
          </a:p>
          <a:p>
            <a:pPr marL="201168" lvl="1" indent="0">
              <a:buNone/>
            </a:pPr>
            <a:endParaRPr lang="nl-BE" sz="800" dirty="0"/>
          </a:p>
          <a:p>
            <a:pPr lvl="1"/>
            <a:r>
              <a:rPr lang="nl-BE" dirty="0"/>
              <a:t>NA TERUGBETALING KAN NIEUW PROJECT WORDEN GEFINANCIERD</a:t>
            </a:r>
          </a:p>
          <a:p>
            <a:pPr marL="201168" lvl="1" indent="0">
              <a:buNone/>
            </a:pPr>
            <a:endParaRPr lang="nl-BE" sz="800" dirty="0"/>
          </a:p>
          <a:p>
            <a:pPr lvl="1"/>
            <a:r>
              <a:rPr lang="nl-BE" dirty="0"/>
              <a:t> WEBSITE OVO OF CONTACTNAME MET FREDDY DE MULDER (Rc BEVEREN-W)</a:t>
            </a:r>
          </a:p>
          <a:p>
            <a:pPr marL="201168" lvl="1" indent="0">
              <a:buNone/>
            </a:pPr>
            <a:endParaRPr lang="nl-BE" dirty="0"/>
          </a:p>
          <a:p>
            <a:pPr marL="201168" lvl="1" indent="0">
              <a:buNone/>
            </a:pPr>
            <a:endParaRPr lang="nl-BE" dirty="0"/>
          </a:p>
          <a:p>
            <a:pPr marL="201168" lvl="1" indent="0">
              <a:buNone/>
            </a:pPr>
            <a:endParaRPr lang="nl-BE" dirty="0"/>
          </a:p>
          <a:p>
            <a:pPr lvl="1"/>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6" name="Picture 6">
            <a:extLst>
              <a:ext uri="{FF2B5EF4-FFF2-40B4-BE49-F238E27FC236}">
                <a16:creationId xmlns:a16="http://schemas.microsoft.com/office/drawing/2014/main" id="{29CAAD5A-0D19-4707-BF18-87D70E8D6F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7" name="Slide Number Placeholder 5">
            <a:extLst>
              <a:ext uri="{FF2B5EF4-FFF2-40B4-BE49-F238E27FC236}">
                <a16:creationId xmlns:a16="http://schemas.microsoft.com/office/drawing/2014/main" id="{81400AFA-7F7D-1C45-BF4A-DD9B70B6819E}"/>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60</a:t>
            </a:fld>
            <a:endParaRPr lang="en-US" dirty="0"/>
          </a:p>
        </p:txBody>
      </p:sp>
    </p:spTree>
    <p:extLst>
      <p:ext uri="{BB962C8B-B14F-4D97-AF65-F5344CB8AC3E}">
        <p14:creationId xmlns:p14="http://schemas.microsoft.com/office/powerpoint/2010/main" val="3011463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719176" y="1167031"/>
            <a:ext cx="10917381" cy="613589"/>
          </a:xfrm>
        </p:spPr>
        <p:txBody>
          <a:bodyPr>
            <a:normAutofit/>
          </a:bodyPr>
          <a:lstStyle/>
          <a:p>
            <a:r>
              <a:rPr lang="nl-BE" sz="3200" dirty="0"/>
              <a:t>LENING VIA ONDERNEMERS VOOR ONDERNEMERS (OVO)</a:t>
            </a:r>
            <a:endParaRPr lang="en-BE" sz="32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37309" y="1364155"/>
            <a:ext cx="10917382" cy="4634808"/>
          </a:xfrm>
        </p:spPr>
        <p:txBody>
          <a:bodyPr>
            <a:noAutofit/>
          </a:bodyPr>
          <a:lstStyle/>
          <a:p>
            <a:pPr lvl="1"/>
            <a:endParaRPr lang="nl-BE" dirty="0"/>
          </a:p>
          <a:p>
            <a:pPr lvl="1"/>
            <a:r>
              <a:rPr lang="nl-BE" dirty="0"/>
              <a:t> </a:t>
            </a:r>
          </a:p>
          <a:p>
            <a:pPr marL="201168" lvl="1" indent="0">
              <a:buNone/>
            </a:pPr>
            <a:endParaRPr lang="nl-BE" dirty="0"/>
          </a:p>
          <a:p>
            <a:pPr marL="201168" lvl="1" indent="0">
              <a:buNone/>
            </a:pPr>
            <a:endParaRPr lang="nl-BE" dirty="0"/>
          </a:p>
          <a:p>
            <a:pPr lvl="1"/>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6" name="Afbeelding 5">
            <a:extLst>
              <a:ext uri="{FF2B5EF4-FFF2-40B4-BE49-F238E27FC236}">
                <a16:creationId xmlns:a16="http://schemas.microsoft.com/office/drawing/2014/main" id="{95F55DC8-4FEF-4961-AB61-5F42BFC1BB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176" y="2006807"/>
            <a:ext cx="5648953" cy="3765969"/>
          </a:xfrm>
          <a:prstGeom prst="rect">
            <a:avLst/>
          </a:prstGeom>
        </p:spPr>
      </p:pic>
      <p:sp>
        <p:nvSpPr>
          <p:cNvPr id="8" name="Tekstvak 7">
            <a:extLst>
              <a:ext uri="{FF2B5EF4-FFF2-40B4-BE49-F238E27FC236}">
                <a16:creationId xmlns:a16="http://schemas.microsoft.com/office/drawing/2014/main" id="{C27D6C4B-235A-4C90-B83E-AE22B939BFCF}"/>
              </a:ext>
            </a:extLst>
          </p:cNvPr>
          <p:cNvSpPr txBox="1"/>
          <p:nvPr/>
        </p:nvSpPr>
        <p:spPr>
          <a:xfrm>
            <a:off x="6774427" y="2284523"/>
            <a:ext cx="4862130" cy="2086725"/>
          </a:xfrm>
          <a:prstGeom prst="rect">
            <a:avLst/>
          </a:prstGeom>
          <a:noFill/>
        </p:spPr>
        <p:txBody>
          <a:bodyPr wrap="square">
            <a:spAutoFit/>
          </a:bodyPr>
          <a:lstStyle/>
          <a:p>
            <a:pPr algn="ctr" eaLnBrk="1" hangingPunct="1">
              <a:lnSpc>
                <a:spcPct val="80000"/>
              </a:lnSpc>
            </a:pPr>
            <a:r>
              <a:rPr lang="en-US" altLang="nl-NL" sz="1800" b="1" dirty="0">
                <a:latin typeface="Calibri" panose="020F0502020204030204" pitchFamily="34" charset="0"/>
              </a:rPr>
              <a:t>Entrepreneurs for Entrepreneurs NPO</a:t>
            </a:r>
          </a:p>
          <a:p>
            <a:pPr algn="ctr" eaLnBrk="1" hangingPunct="1">
              <a:lnSpc>
                <a:spcPct val="80000"/>
              </a:lnSpc>
            </a:pPr>
            <a:r>
              <a:rPr lang="en-US" altLang="nl-NL" sz="1800" b="1" dirty="0">
                <a:latin typeface="Calibri" panose="020F0502020204030204" pitchFamily="34" charset="0"/>
              </a:rPr>
              <a:t>Björn </a:t>
            </a:r>
            <a:r>
              <a:rPr lang="en-US" altLang="nl-NL" sz="1800" b="1" dirty="0" err="1">
                <a:latin typeface="Calibri" panose="020F0502020204030204" pitchFamily="34" charset="0"/>
              </a:rPr>
              <a:t>Macauter</a:t>
            </a:r>
            <a:r>
              <a:rPr lang="en-US" altLang="nl-NL" sz="1800" b="1" dirty="0">
                <a:latin typeface="Calibri" panose="020F0502020204030204" pitchFamily="34" charset="0"/>
              </a:rPr>
              <a:t> – General Manager – </a:t>
            </a:r>
            <a:r>
              <a:rPr lang="en-US" altLang="nl-NL" sz="1800" b="1" dirty="0">
                <a:latin typeface="Calibri" panose="020F0502020204030204" pitchFamily="34" charset="0"/>
                <a:hlinkClick r:id="rId5"/>
              </a:rPr>
              <a:t>bjorn@ondernemersvoorondernemers.be</a:t>
            </a:r>
            <a:r>
              <a:rPr lang="en-US" altLang="nl-NL" sz="1800" b="1" dirty="0">
                <a:latin typeface="Calibri" panose="020F0502020204030204" pitchFamily="34" charset="0"/>
              </a:rPr>
              <a:t> </a:t>
            </a:r>
          </a:p>
          <a:p>
            <a:pPr algn="ctr" eaLnBrk="1" hangingPunct="1">
              <a:lnSpc>
                <a:spcPct val="80000"/>
              </a:lnSpc>
            </a:pPr>
            <a:endParaRPr lang="en-US" altLang="nl-NL" sz="1800" dirty="0">
              <a:latin typeface="Calibri" panose="020F0502020204030204" pitchFamily="34" charset="0"/>
            </a:endParaRPr>
          </a:p>
          <a:p>
            <a:pPr algn="ctr" eaLnBrk="1" hangingPunct="1"/>
            <a:r>
              <a:rPr lang="en-US" altLang="nl-NL" sz="1800" dirty="0">
                <a:latin typeface="Calibri" panose="020F0502020204030204" pitchFamily="34" charset="0"/>
              </a:rPr>
              <a:t>Willem de </a:t>
            </a:r>
            <a:r>
              <a:rPr lang="en-US" altLang="nl-NL" sz="1800" dirty="0" err="1">
                <a:latin typeface="Calibri" panose="020F0502020204030204" pitchFamily="34" charset="0"/>
              </a:rPr>
              <a:t>Croylaan</a:t>
            </a:r>
            <a:r>
              <a:rPr lang="en-US" altLang="nl-NL" sz="1800" dirty="0">
                <a:latin typeface="Calibri" panose="020F0502020204030204" pitchFamily="34" charset="0"/>
              </a:rPr>
              <a:t> 58 bus 4022 • 3001 </a:t>
            </a:r>
            <a:r>
              <a:rPr lang="en-US" altLang="nl-NL" sz="1800" dirty="0" err="1">
                <a:latin typeface="Calibri" panose="020F0502020204030204" pitchFamily="34" charset="0"/>
              </a:rPr>
              <a:t>Heverlee</a:t>
            </a:r>
            <a:endParaRPr lang="en-US" altLang="nl-NL" sz="1800" dirty="0">
              <a:latin typeface="Calibri" panose="020F0502020204030204" pitchFamily="34" charset="0"/>
            </a:endParaRPr>
          </a:p>
          <a:p>
            <a:pPr algn="ctr" eaLnBrk="1" hangingPunct="1"/>
            <a:r>
              <a:rPr lang="en-US" altLang="nl-NL" sz="1800" dirty="0">
                <a:latin typeface="Calibri" panose="020F0502020204030204" pitchFamily="34" charset="0"/>
              </a:rPr>
              <a:t>Tel.: +32 (0)16 32 10 72 • </a:t>
            </a:r>
            <a:r>
              <a:rPr lang="en-US" altLang="nl-NL" sz="1800" dirty="0">
                <a:latin typeface="Calibri" panose="020F0502020204030204" pitchFamily="34" charset="0"/>
                <a:hlinkClick r:id="rId6"/>
              </a:rPr>
              <a:t>www.ondernemersvoorondernemers.be</a:t>
            </a:r>
            <a:endParaRPr lang="en-US" altLang="nl-NL" sz="1800" dirty="0">
              <a:latin typeface="Calibri" panose="020F0502020204030204" pitchFamily="34" charset="0"/>
            </a:endParaRPr>
          </a:p>
          <a:p>
            <a:pPr algn="ctr" eaLnBrk="1" hangingPunct="1"/>
            <a:r>
              <a:rPr lang="en-US" altLang="nl-NL" sz="1800" dirty="0">
                <a:latin typeface="Calibri" panose="020F0502020204030204" pitchFamily="34" charset="0"/>
              </a:rPr>
              <a:t>KBC : BE50 4310 7565 5118 – BIC KREDBEBB</a:t>
            </a:r>
          </a:p>
        </p:txBody>
      </p:sp>
      <p:pic>
        <p:nvPicPr>
          <p:cNvPr id="10" name="Picture 6">
            <a:extLst>
              <a:ext uri="{FF2B5EF4-FFF2-40B4-BE49-F238E27FC236}">
                <a16:creationId xmlns:a16="http://schemas.microsoft.com/office/drawing/2014/main" id="{62AB20FF-6B7B-4D76-975D-F554FFDA62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9" name="Slide Number Placeholder 5">
            <a:extLst>
              <a:ext uri="{FF2B5EF4-FFF2-40B4-BE49-F238E27FC236}">
                <a16:creationId xmlns:a16="http://schemas.microsoft.com/office/drawing/2014/main" id="{7CD476B0-111C-FE40-9A89-5CD1EBCB4A4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61</a:t>
            </a:fld>
            <a:endParaRPr lang="en-US" dirty="0"/>
          </a:p>
        </p:txBody>
      </p:sp>
    </p:spTree>
    <p:extLst>
      <p:ext uri="{BB962C8B-B14F-4D97-AF65-F5344CB8AC3E}">
        <p14:creationId xmlns:p14="http://schemas.microsoft.com/office/powerpoint/2010/main" val="14338367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37309" y="1364155"/>
            <a:ext cx="10917382" cy="4634808"/>
          </a:xfrm>
        </p:spPr>
        <p:txBody>
          <a:bodyPr>
            <a:noAutofit/>
          </a:bodyPr>
          <a:lstStyle/>
          <a:p>
            <a:pPr lvl="1"/>
            <a:endParaRPr lang="nl-BE" dirty="0"/>
          </a:p>
          <a:p>
            <a:pPr lvl="1"/>
            <a:r>
              <a:rPr lang="nl-BE" dirty="0"/>
              <a:t> </a:t>
            </a:r>
          </a:p>
          <a:p>
            <a:pPr marL="201168" lvl="1" indent="0">
              <a:buNone/>
            </a:pPr>
            <a:endParaRPr lang="nl-BE" dirty="0"/>
          </a:p>
          <a:p>
            <a:pPr marL="201168" lvl="1" indent="0">
              <a:buNone/>
            </a:pPr>
            <a:endParaRPr lang="nl-BE" dirty="0"/>
          </a:p>
          <a:p>
            <a:pPr lvl="1"/>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10" name="Picture 6">
            <a:extLst>
              <a:ext uri="{FF2B5EF4-FFF2-40B4-BE49-F238E27FC236}">
                <a16:creationId xmlns:a16="http://schemas.microsoft.com/office/drawing/2014/main" id="{62AB20FF-6B7B-4D76-975D-F554FFDA62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9" name="Slide Number Placeholder 5">
            <a:extLst>
              <a:ext uri="{FF2B5EF4-FFF2-40B4-BE49-F238E27FC236}">
                <a16:creationId xmlns:a16="http://schemas.microsoft.com/office/drawing/2014/main" id="{7CD476B0-111C-FE40-9A89-5CD1EBCB4A4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62</a:t>
            </a:fld>
            <a:endParaRPr lang="en-US" dirty="0"/>
          </a:p>
        </p:txBody>
      </p:sp>
      <p:pic>
        <p:nvPicPr>
          <p:cNvPr id="5" name="Picture 4">
            <a:extLst>
              <a:ext uri="{FF2B5EF4-FFF2-40B4-BE49-F238E27FC236}">
                <a16:creationId xmlns:a16="http://schemas.microsoft.com/office/drawing/2014/main" id="{9F98FA96-F0C2-A748-99A7-C4F151DCE158}"/>
              </a:ext>
            </a:extLst>
          </p:cNvPr>
          <p:cNvPicPr>
            <a:picLocks noChangeAspect="1"/>
          </p:cNvPicPr>
          <p:nvPr/>
        </p:nvPicPr>
        <p:blipFill>
          <a:blip r:embed="rId5"/>
          <a:stretch>
            <a:fillRect/>
          </a:stretch>
        </p:blipFill>
        <p:spPr>
          <a:xfrm>
            <a:off x="3352800" y="2190750"/>
            <a:ext cx="5486400" cy="2476500"/>
          </a:xfrm>
          <a:prstGeom prst="rect">
            <a:avLst/>
          </a:prstGeom>
        </p:spPr>
      </p:pic>
    </p:spTree>
    <p:extLst>
      <p:ext uri="{BB962C8B-B14F-4D97-AF65-F5344CB8AC3E}">
        <p14:creationId xmlns:p14="http://schemas.microsoft.com/office/powerpoint/2010/main" val="20883600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2743373" y="914193"/>
            <a:ext cx="10573478" cy="616227"/>
          </a:xfrm>
        </p:spPr>
        <p:txBody>
          <a:bodyPr>
            <a:normAutofit fontScale="90000"/>
          </a:bodyPr>
          <a:lstStyle/>
          <a:p>
            <a:r>
              <a:rPr lang="nl-BE" dirty="0"/>
              <a:t>				Onze gouverneur Koen Ringoot</a:t>
            </a:r>
            <a:br>
              <a:rPr lang="nl-BE" dirty="0"/>
            </a:br>
            <a:r>
              <a:rPr lang="nl-BE" dirty="0"/>
              <a:t>                                                       district 2130</a:t>
            </a:r>
            <a:endParaRPr lang="en-BE" dirty="0"/>
          </a:p>
        </p:txBody>
      </p:sp>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1026" name="Picture 2" descr="Rita Gantois (N-VA) neemt afscheid van gemeentepolitiek, Koe... (Koksijde)  - Het Nieuwsblad Mobile">
            <a:extLst>
              <a:ext uri="{FF2B5EF4-FFF2-40B4-BE49-F238E27FC236}">
                <a16:creationId xmlns:a16="http://schemas.microsoft.com/office/drawing/2014/main" id="{3B7D5824-8B6D-472F-99D7-5589912285D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14564" y="1530420"/>
            <a:ext cx="3312190" cy="441338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51D209A-701A-D64B-AE6C-B3F25CC900F4}"/>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63</a:t>
            </a:fld>
            <a:endParaRPr lang="en-US"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026" y="2630670"/>
            <a:ext cx="5242631" cy="745026"/>
          </a:xfrm>
          <a:prstGeom prst="rect">
            <a:avLst/>
          </a:prstGeom>
        </p:spPr>
      </p:pic>
    </p:spTree>
    <p:extLst>
      <p:ext uri="{BB962C8B-B14F-4D97-AF65-F5344CB8AC3E}">
        <p14:creationId xmlns:p14="http://schemas.microsoft.com/office/powerpoint/2010/main" val="1607036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17DFCECD-EDEF-4C21-99F0-F89EF650E05A}"/>
              </a:ext>
            </a:extLst>
          </p:cNvPr>
          <p:cNvSpPr>
            <a:spLocks noGrp="1"/>
          </p:cNvSpPr>
          <p:nvPr>
            <p:ph idx="1"/>
          </p:nvPr>
        </p:nvSpPr>
        <p:spPr>
          <a:xfrm>
            <a:off x="679837" y="1471447"/>
            <a:ext cx="10874854" cy="4738159"/>
          </a:xfrm>
        </p:spPr>
        <p:txBody>
          <a:bodyPr>
            <a:normAutofit/>
          </a:bodyPr>
          <a:lstStyle/>
          <a:p>
            <a:pPr algn="ctr"/>
            <a:r>
              <a:rPr lang="nl-NL" sz="6000" dirty="0">
                <a:solidFill>
                  <a:srgbClr val="F7A81B"/>
                </a:solidFill>
              </a:rPr>
              <a:t>Zeer hartelijk dank </a:t>
            </a:r>
          </a:p>
          <a:p>
            <a:pPr algn="ctr"/>
            <a:r>
              <a:rPr lang="nl-NL" sz="6000" dirty="0">
                <a:solidFill>
                  <a:srgbClr val="F7A81B"/>
                </a:solidFill>
              </a:rPr>
              <a:t>voor jullie deelname!</a:t>
            </a:r>
            <a:endParaRPr lang="nl-BE" sz="6000" dirty="0">
              <a:solidFill>
                <a:srgbClr val="F7A81B"/>
              </a:solidFill>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0" y="463509"/>
            <a:ext cx="11554689" cy="616227"/>
          </a:xfrm>
        </p:spPr>
        <p:txBody>
          <a:bodyPr>
            <a:normAutofit/>
          </a:bodyPr>
          <a:lstStyle/>
          <a:p>
            <a:r>
              <a:rPr lang="nl-NL" sz="3600" dirty="0"/>
              <a:t>     </a:t>
            </a:r>
            <a:endParaRPr lang="en-BE" sz="36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3" name="Tekstvak 2">
            <a:extLst>
              <a:ext uri="{FF2B5EF4-FFF2-40B4-BE49-F238E27FC236}">
                <a16:creationId xmlns:a16="http://schemas.microsoft.com/office/drawing/2014/main" id="{8021B1A3-9C1D-4B6B-905F-C00D47A4B5C0}"/>
              </a:ext>
            </a:extLst>
          </p:cNvPr>
          <p:cNvSpPr txBox="1"/>
          <p:nvPr/>
        </p:nvSpPr>
        <p:spPr>
          <a:xfrm>
            <a:off x="180348" y="3728258"/>
            <a:ext cx="12192000" cy="1107996"/>
          </a:xfrm>
          <a:prstGeom prst="rect">
            <a:avLst/>
          </a:prstGeom>
          <a:noFill/>
        </p:spPr>
        <p:txBody>
          <a:bodyPr wrap="square" rtlCol="0">
            <a:spAutoFit/>
          </a:bodyPr>
          <a:lstStyle/>
          <a:p>
            <a:pPr algn="ctr"/>
            <a:r>
              <a:rPr lang="nl-NL" sz="6600" b="1" dirty="0">
                <a:solidFill>
                  <a:srgbClr val="F7A81B"/>
                </a:solidFill>
                <a:latin typeface="+mj-lt"/>
              </a:rPr>
              <a:t>https://rotary2130.org/</a:t>
            </a:r>
            <a:endParaRPr lang="nl-BE" sz="6600" b="1" dirty="0">
              <a:solidFill>
                <a:srgbClr val="FFC000"/>
              </a:solidFill>
              <a:latin typeface="+mj-lt"/>
            </a:endParaRPr>
          </a:p>
        </p:txBody>
      </p:sp>
      <p:sp>
        <p:nvSpPr>
          <p:cNvPr id="8" name="Slide Number Placeholder 5">
            <a:extLst>
              <a:ext uri="{FF2B5EF4-FFF2-40B4-BE49-F238E27FC236}">
                <a16:creationId xmlns:a16="http://schemas.microsoft.com/office/drawing/2014/main" id="{C95A2425-1730-884F-9769-A87EF8582644}"/>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64</a:t>
            </a:fld>
            <a:endParaRPr lang="en-US" dirty="0"/>
          </a:p>
        </p:txBody>
      </p:sp>
    </p:spTree>
    <p:extLst>
      <p:ext uri="{BB962C8B-B14F-4D97-AF65-F5344CB8AC3E}">
        <p14:creationId xmlns:p14="http://schemas.microsoft.com/office/powerpoint/2010/main" val="3212241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0" y="463509"/>
            <a:ext cx="11554689" cy="616227"/>
          </a:xfrm>
        </p:spPr>
        <p:txBody>
          <a:bodyPr>
            <a:normAutofit/>
          </a:bodyPr>
          <a:lstStyle/>
          <a:p>
            <a:r>
              <a:rPr lang="nl-NL" sz="3600" dirty="0"/>
              <a:t>     </a:t>
            </a:r>
            <a:endParaRPr lang="en-BE" sz="36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C95A2425-1730-884F-9769-A87EF8582644}"/>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65</a:t>
            </a:fld>
            <a:endParaRPr lang="en-US" dirty="0"/>
          </a:p>
        </p:txBody>
      </p:sp>
      <p:sp>
        <p:nvSpPr>
          <p:cNvPr id="12" name="Rectangle 11">
            <a:extLst>
              <a:ext uri="{FF2B5EF4-FFF2-40B4-BE49-F238E27FC236}">
                <a16:creationId xmlns:a16="http://schemas.microsoft.com/office/drawing/2014/main" id="{76ADCE67-F4C8-9F47-BC69-1CC3E6FD1938}"/>
              </a:ext>
            </a:extLst>
          </p:cNvPr>
          <p:cNvSpPr/>
          <p:nvPr/>
        </p:nvSpPr>
        <p:spPr>
          <a:xfrm>
            <a:off x="637311" y="433405"/>
            <a:ext cx="5515869" cy="646331"/>
          </a:xfrm>
          <a:prstGeom prst="rect">
            <a:avLst/>
          </a:prstGeom>
        </p:spPr>
        <p:txBody>
          <a:bodyPr wrap="none">
            <a:spAutoFit/>
          </a:bodyPr>
          <a:lstStyle/>
          <a:p>
            <a:r>
              <a:rPr lang="nl-BE" sz="3600" dirty="0">
                <a:solidFill>
                  <a:schemeClr val="accent2"/>
                </a:solidFill>
              </a:rPr>
              <a:t>Dienst aan de Gemeenschap</a:t>
            </a:r>
          </a:p>
        </p:txBody>
      </p:sp>
      <p:sp>
        <p:nvSpPr>
          <p:cNvPr id="14" name="Rectangle 13">
            <a:extLst>
              <a:ext uri="{FF2B5EF4-FFF2-40B4-BE49-F238E27FC236}">
                <a16:creationId xmlns:a16="http://schemas.microsoft.com/office/drawing/2014/main" id="{127A6E4A-4E65-FA45-B2B7-11CEB81F40D1}"/>
              </a:ext>
            </a:extLst>
          </p:cNvPr>
          <p:cNvSpPr/>
          <p:nvPr/>
        </p:nvSpPr>
        <p:spPr>
          <a:xfrm>
            <a:off x="637311" y="1193487"/>
            <a:ext cx="4061946" cy="646331"/>
          </a:xfrm>
          <a:prstGeom prst="rect">
            <a:avLst/>
          </a:prstGeom>
        </p:spPr>
        <p:txBody>
          <a:bodyPr wrap="none">
            <a:spAutoFit/>
          </a:bodyPr>
          <a:lstStyle/>
          <a:p>
            <a:pPr algn="ctr"/>
            <a:r>
              <a:rPr lang="nl-NL" b="1" dirty="0">
                <a:solidFill>
                  <a:schemeClr val="accent2"/>
                </a:solidFill>
              </a:rPr>
              <a:t>Zeer hartelijk dank voor jullie deelname!</a:t>
            </a:r>
            <a:endParaRPr lang="nl-BE" b="1" dirty="0">
              <a:solidFill>
                <a:schemeClr val="accent2"/>
              </a:solidFill>
            </a:endParaRPr>
          </a:p>
          <a:p>
            <a:pPr algn="ctr"/>
            <a:r>
              <a:rPr lang="nl-NL" b="1" dirty="0">
                <a:solidFill>
                  <a:schemeClr val="accent2"/>
                </a:solidFill>
              </a:rPr>
              <a:t> </a:t>
            </a:r>
          </a:p>
        </p:txBody>
      </p:sp>
      <p:pic>
        <p:nvPicPr>
          <p:cNvPr id="17" name="Picture 16">
            <a:extLst>
              <a:ext uri="{FF2B5EF4-FFF2-40B4-BE49-F238E27FC236}">
                <a16:creationId xmlns:a16="http://schemas.microsoft.com/office/drawing/2014/main" id="{0D5AB3C3-9FE3-5046-9EE5-A2C1173408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3870" y="1839818"/>
            <a:ext cx="7181312" cy="4168527"/>
          </a:xfrm>
          <a:prstGeom prst="rect">
            <a:avLst/>
          </a:prstGeom>
        </p:spPr>
      </p:pic>
      <p:pic>
        <p:nvPicPr>
          <p:cNvPr id="9" name="Picture 8">
            <a:extLst>
              <a:ext uri="{FF2B5EF4-FFF2-40B4-BE49-F238E27FC236}">
                <a16:creationId xmlns:a16="http://schemas.microsoft.com/office/drawing/2014/main" id="{DD5BC127-093D-754A-A732-EA63C4E053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41584" y="2562260"/>
            <a:ext cx="6280241" cy="3669189"/>
          </a:xfrm>
          <a:prstGeom prst="rect">
            <a:avLst/>
          </a:prstGeom>
        </p:spPr>
      </p:pic>
    </p:spTree>
    <p:extLst>
      <p:ext uri="{BB962C8B-B14F-4D97-AF65-F5344CB8AC3E}">
        <p14:creationId xmlns:p14="http://schemas.microsoft.com/office/powerpoint/2010/main" val="2755763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761704" y="594221"/>
            <a:ext cx="10874853" cy="1305375"/>
          </a:xfrm>
        </p:spPr>
        <p:txBody>
          <a:bodyPr>
            <a:normAutofit fontScale="90000"/>
          </a:bodyPr>
          <a:lstStyle/>
          <a:p>
            <a:r>
              <a:rPr lang="nl-BE" dirty="0"/>
              <a:t>Principes</a:t>
            </a:r>
            <a:br>
              <a:rPr lang="nl-BE" dirty="0"/>
            </a:br>
            <a:r>
              <a:rPr lang="nl-NL" dirty="0"/>
              <a:t>Afsprakenkader besteding / investering middelen</a:t>
            </a:r>
            <a:br>
              <a:rPr lang="nl-NL" dirty="0"/>
            </a:br>
            <a:br>
              <a:rPr lang="nl-BE" dirty="0"/>
            </a:b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r>
              <a:rPr lang="nl-BE" dirty="0"/>
              <a:t>Afsprakenkader moet toelaten</a:t>
            </a:r>
          </a:p>
          <a:p>
            <a:pPr lvl="1"/>
            <a:r>
              <a:rPr lang="nl-NL" dirty="0"/>
              <a:t>een heldere opdeling te hanteren in types projecten die we steunen</a:t>
            </a:r>
          </a:p>
          <a:p>
            <a:pPr lvl="1"/>
            <a:r>
              <a:rPr lang="nl-NL" dirty="0"/>
              <a:t>de beslissingsbevoegdheid voor elk van deze types te expliciteren</a:t>
            </a:r>
          </a:p>
          <a:p>
            <a:pPr lvl="1"/>
            <a:r>
              <a:rPr lang="nl-NL" dirty="0"/>
              <a:t>ook op langere termijn steun te verlenen aan impactvolle initiatieven</a:t>
            </a:r>
          </a:p>
          <a:p>
            <a:pPr lvl="1"/>
            <a:r>
              <a:rPr lang="nl-NL" dirty="0"/>
              <a:t>daarbij ook een deel van onze reserves op een doordachte manier ter beschikking te stellen</a:t>
            </a:r>
          </a:p>
          <a:p>
            <a:pPr lvl="1"/>
            <a:r>
              <a:rPr lang="nl-NL" dirty="0"/>
              <a:t>het maatschappelijk impact van onze club te verhogen, idealiter ook gekoppeld aan het stimuleren van ondernemerschap bij de initiatieven die we steunen en een hogere betrokkenheid van onze leden bij het realiseren van deze initiatieven.</a:t>
            </a:r>
          </a:p>
          <a:p>
            <a:pPr lvl="1"/>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6AA6C560-4FAA-3B4F-A3D6-4BFCA0050B86}"/>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7</a:t>
            </a:fld>
            <a:endParaRPr lang="en-US" dirty="0"/>
          </a:p>
        </p:txBody>
      </p:sp>
    </p:spTree>
    <p:extLst>
      <p:ext uri="{BB962C8B-B14F-4D97-AF65-F5344CB8AC3E}">
        <p14:creationId xmlns:p14="http://schemas.microsoft.com/office/powerpoint/2010/main" val="18120784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fontScale="90000"/>
          </a:bodyPr>
          <a:lstStyle/>
          <a:p>
            <a:r>
              <a:rPr lang="nl-BE" dirty="0"/>
              <a:t>Principes</a:t>
            </a:r>
            <a:br>
              <a:rPr lang="nl-BE" dirty="0"/>
            </a:br>
            <a:r>
              <a:rPr lang="nl-BE" dirty="0"/>
              <a:t>Engagement – “tijd” investeren</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79836" y="1129028"/>
            <a:ext cx="10874854" cy="4962698"/>
          </a:xfrm>
        </p:spPr>
        <p:txBody>
          <a:bodyPr>
            <a:noAutofit/>
          </a:bodyPr>
          <a:lstStyle/>
          <a:p>
            <a:endParaRPr lang="nl-NL" dirty="0"/>
          </a:p>
          <a:p>
            <a:r>
              <a:rPr lang="nl-NL" dirty="0"/>
              <a:t>Het engagement van onze club beperkt zich idealiter niet tot een investering in louter financiële termen. </a:t>
            </a:r>
          </a:p>
          <a:p>
            <a:r>
              <a:rPr lang="nl-NL" dirty="0"/>
              <a:t>Door </a:t>
            </a:r>
            <a:r>
              <a:rPr lang="nl-NL" b="1" dirty="0"/>
              <a:t>eigen inzet </a:t>
            </a:r>
            <a:r>
              <a:rPr lang="nl-NL" dirty="0"/>
              <a:t>kunnen we ook in natura actief bijdragen tot het welslagen van de projecten die we steunen. </a:t>
            </a:r>
          </a:p>
          <a:p>
            <a:r>
              <a:rPr lang="nl-NL" dirty="0"/>
              <a:t>Elke club verenigt immers een waaier aan competenties en talenten in de meest diverse domeinen gaande van het juridische en notariële over het bedrijfseconomische en fiscale tot het technologische en operationele. </a:t>
            </a:r>
          </a:p>
          <a:p>
            <a:r>
              <a:rPr lang="nl-NL" dirty="0"/>
              <a:t>Op die manier geven we aan “Rotary in action” een krachtige invulling die voor vele projecten – zeker de meest impactvolle – echt het              verschil kan maken.</a:t>
            </a:r>
            <a:endParaRPr lang="fr-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2354587A-40C3-5D41-8265-1DB1A2DCF637}"/>
              </a:ext>
            </a:extLst>
          </p:cNvPr>
          <p:cNvSpPr>
            <a:spLocks noGrp="1"/>
          </p:cNvSpPr>
          <p:nvPr>
            <p:ph type="sldNum" sz="quarter" idx="12"/>
          </p:nvPr>
        </p:nvSpPr>
        <p:spPr>
          <a:xfrm>
            <a:off x="10787109" y="6428157"/>
            <a:ext cx="1312025" cy="365125"/>
          </a:xfrm>
        </p:spPr>
        <p:txBody>
          <a:bodyPr/>
          <a:lstStyle/>
          <a:p>
            <a:fld id="{6113E31D-E2AB-40D1-8B51-AFA5AFEF393A}" type="slidenum">
              <a:rPr lang="en-US" dirty="0"/>
              <a:t>8</a:t>
            </a:fld>
            <a:endParaRPr lang="en-US" dirty="0"/>
          </a:p>
        </p:txBody>
      </p:sp>
    </p:spTree>
    <p:extLst>
      <p:ext uri="{BB962C8B-B14F-4D97-AF65-F5344CB8AC3E}">
        <p14:creationId xmlns:p14="http://schemas.microsoft.com/office/powerpoint/2010/main" val="4283616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fontScale="90000"/>
          </a:bodyPr>
          <a:lstStyle/>
          <a:p>
            <a:r>
              <a:rPr lang="nl-BE" dirty="0"/>
              <a:t>Welke projecten ?</a:t>
            </a:r>
            <a:br>
              <a:rPr lang="nl-BE" dirty="0"/>
            </a:br>
            <a:r>
              <a:rPr lang="nl-NL" dirty="0"/>
              <a:t>Het “kwadrant”: 4 types projecten</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graphicFrame>
        <p:nvGraphicFramePr>
          <p:cNvPr id="9" name="Tabel 9">
            <a:extLst>
              <a:ext uri="{FF2B5EF4-FFF2-40B4-BE49-F238E27FC236}">
                <a16:creationId xmlns:a16="http://schemas.microsoft.com/office/drawing/2014/main" id="{5702373A-8AA2-47A1-BDE5-64C98B990540}"/>
              </a:ext>
            </a:extLst>
          </p:cNvPr>
          <p:cNvGraphicFramePr>
            <a:graphicFrameLocks noGrp="1"/>
          </p:cNvGraphicFramePr>
          <p:nvPr>
            <p:ph idx="1"/>
          </p:nvPr>
        </p:nvGraphicFramePr>
        <p:xfrm>
          <a:off x="658019" y="1946578"/>
          <a:ext cx="10875962" cy="3291840"/>
        </p:xfrm>
        <a:graphic>
          <a:graphicData uri="http://schemas.openxmlformats.org/drawingml/2006/table">
            <a:tbl>
              <a:tblPr firstRow="1" bandRow="1">
                <a:tableStyleId>{5C22544A-7EE6-4342-B048-85BDC9FD1C3A}</a:tableStyleId>
              </a:tblPr>
              <a:tblGrid>
                <a:gridCol w="5437981">
                  <a:extLst>
                    <a:ext uri="{9D8B030D-6E8A-4147-A177-3AD203B41FA5}">
                      <a16:colId xmlns:a16="http://schemas.microsoft.com/office/drawing/2014/main" val="3074809240"/>
                    </a:ext>
                  </a:extLst>
                </a:gridCol>
                <a:gridCol w="5437981">
                  <a:extLst>
                    <a:ext uri="{9D8B030D-6E8A-4147-A177-3AD203B41FA5}">
                      <a16:colId xmlns:a16="http://schemas.microsoft.com/office/drawing/2014/main" val="469229248"/>
                    </a:ext>
                  </a:extLst>
                </a:gridCol>
              </a:tblGrid>
              <a:tr h="370840">
                <a:tc>
                  <a:txBody>
                    <a:bodyPr/>
                    <a:lstStyle/>
                    <a:p>
                      <a:pPr marL="0" lvl="0" indent="0" algn="ctr">
                        <a:lnSpc>
                          <a:spcPct val="100000"/>
                        </a:lnSpc>
                        <a:spcAft>
                          <a:spcPts val="0"/>
                        </a:spcAft>
                        <a:buFont typeface="+mj-lt"/>
                        <a:buNone/>
                      </a:pPr>
                      <a:r>
                        <a:rPr lang="nl-BE" sz="5400" b="0" dirty="0">
                          <a:solidFill>
                            <a:srgbClr val="294392"/>
                          </a:solidFill>
                          <a:effectLst/>
                          <a:latin typeface="+mn-lt"/>
                          <a:ea typeface="Calibri" panose="020F0502020204030204" pitchFamily="34" charset="0"/>
                          <a:cs typeface="Times New Roman" panose="02020603050405020304" pitchFamily="18" charset="0"/>
                        </a:rPr>
                        <a:t>I Rotary </a:t>
                      </a:r>
                      <a:br>
                        <a:rPr lang="nl-BE" sz="5400" b="0" dirty="0">
                          <a:solidFill>
                            <a:srgbClr val="294392"/>
                          </a:solidFill>
                          <a:effectLst/>
                          <a:latin typeface="+mn-lt"/>
                          <a:ea typeface="Calibri" panose="020F0502020204030204" pitchFamily="34" charset="0"/>
                          <a:cs typeface="Times New Roman" panose="02020603050405020304" pitchFamily="18" charset="0"/>
                        </a:rPr>
                      </a:br>
                      <a:r>
                        <a:rPr lang="nl-BE" sz="5400" b="0" dirty="0">
                          <a:solidFill>
                            <a:srgbClr val="294392"/>
                          </a:solidFill>
                          <a:effectLst/>
                          <a:latin typeface="+mn-lt"/>
                          <a:ea typeface="Calibri" panose="020F0502020204030204" pitchFamily="34" charset="0"/>
                          <a:cs typeface="Times New Roman" panose="02020603050405020304" pitchFamily="18" charset="0"/>
                        </a:rPr>
                        <a:t>projects</a:t>
                      </a:r>
                      <a:endParaRPr lang="en-BE" sz="4800" b="0" dirty="0">
                        <a:solidFill>
                          <a:srgbClr val="294392"/>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lvl="0" indent="0" algn="ctr">
                        <a:lnSpc>
                          <a:spcPct val="100000"/>
                        </a:lnSpc>
                        <a:spcAft>
                          <a:spcPts val="0"/>
                        </a:spcAft>
                        <a:buFont typeface="+mj-lt"/>
                        <a:buNone/>
                      </a:pPr>
                      <a:r>
                        <a:rPr lang="nl-BE" sz="5400" b="0" dirty="0">
                          <a:solidFill>
                            <a:srgbClr val="294392"/>
                          </a:solidFill>
                          <a:effectLst/>
                          <a:latin typeface="+mn-lt"/>
                          <a:ea typeface="Calibri" panose="020F0502020204030204" pitchFamily="34" charset="0"/>
                          <a:cs typeface="Times New Roman" panose="02020603050405020304" pitchFamily="18" charset="0"/>
                        </a:rPr>
                        <a:t>II Club </a:t>
                      </a:r>
                      <a:br>
                        <a:rPr lang="nl-BE" sz="5400" b="0" dirty="0">
                          <a:solidFill>
                            <a:srgbClr val="294392"/>
                          </a:solidFill>
                          <a:effectLst/>
                          <a:latin typeface="+mn-lt"/>
                          <a:ea typeface="Calibri" panose="020F0502020204030204" pitchFamily="34" charset="0"/>
                          <a:cs typeface="Times New Roman" panose="02020603050405020304" pitchFamily="18" charset="0"/>
                        </a:rPr>
                      </a:br>
                      <a:r>
                        <a:rPr lang="nl-BE" sz="5400" b="0" dirty="0">
                          <a:solidFill>
                            <a:srgbClr val="294392"/>
                          </a:solidFill>
                          <a:effectLst/>
                          <a:latin typeface="+mn-lt"/>
                          <a:ea typeface="Calibri" panose="020F0502020204030204" pitchFamily="34" charset="0"/>
                          <a:cs typeface="Times New Roman" panose="02020603050405020304" pitchFamily="18" charset="0"/>
                        </a:rPr>
                        <a:t>Projects</a:t>
                      </a:r>
                      <a:endParaRPr lang="en-BE" sz="4800" b="0" dirty="0">
                        <a:solidFill>
                          <a:srgbClr val="294392"/>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4248234455"/>
                  </a:ext>
                </a:extLst>
              </a:tr>
              <a:tr h="370840">
                <a:tc>
                  <a:txBody>
                    <a:bodyPr/>
                    <a:lstStyle/>
                    <a:p>
                      <a:pPr marL="0" lvl="0" indent="0" algn="ctr">
                        <a:lnSpc>
                          <a:spcPct val="100000"/>
                        </a:lnSpc>
                        <a:spcAft>
                          <a:spcPts val="0"/>
                        </a:spcAft>
                        <a:buFont typeface="+mj-lt"/>
                        <a:buNone/>
                      </a:pPr>
                      <a:r>
                        <a:rPr lang="nl-BE" sz="5400" b="0" dirty="0">
                          <a:solidFill>
                            <a:srgbClr val="294392"/>
                          </a:solidFill>
                          <a:effectLst/>
                          <a:latin typeface="+mn-lt"/>
                          <a:ea typeface="Calibri" panose="020F0502020204030204" pitchFamily="34" charset="0"/>
                          <a:cs typeface="Times New Roman" panose="02020603050405020304" pitchFamily="18" charset="0"/>
                        </a:rPr>
                        <a:t>III </a:t>
                      </a:r>
                      <a:r>
                        <a:rPr lang="nl-BE" sz="5400" b="0" dirty="0" err="1">
                          <a:solidFill>
                            <a:srgbClr val="294392"/>
                          </a:solidFill>
                          <a:effectLst/>
                          <a:latin typeface="+mn-lt"/>
                          <a:ea typeface="Calibri" panose="020F0502020204030204" pitchFamily="34" charset="0"/>
                          <a:cs typeface="Times New Roman" panose="02020603050405020304" pitchFamily="18" charset="0"/>
                        </a:rPr>
                        <a:t>Presidential</a:t>
                      </a:r>
                      <a:r>
                        <a:rPr lang="nl-BE" sz="5400" b="0" dirty="0">
                          <a:solidFill>
                            <a:srgbClr val="294392"/>
                          </a:solidFill>
                          <a:effectLst/>
                          <a:latin typeface="+mn-lt"/>
                          <a:ea typeface="Calibri" panose="020F0502020204030204" pitchFamily="34" charset="0"/>
                          <a:cs typeface="Times New Roman" panose="02020603050405020304" pitchFamily="18" charset="0"/>
                        </a:rPr>
                        <a:t> Projects</a:t>
                      </a:r>
                      <a:endParaRPr lang="en-BE" sz="4800" b="0" dirty="0">
                        <a:solidFill>
                          <a:srgbClr val="294392"/>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marL="0" lvl="0" indent="0" algn="ctr">
                        <a:lnSpc>
                          <a:spcPct val="100000"/>
                        </a:lnSpc>
                        <a:spcAft>
                          <a:spcPts val="0"/>
                        </a:spcAft>
                        <a:buFont typeface="+mj-lt"/>
                        <a:buNone/>
                      </a:pPr>
                      <a:r>
                        <a:rPr lang="nl-BE" sz="5400" b="0" dirty="0">
                          <a:solidFill>
                            <a:srgbClr val="294392"/>
                          </a:solidFill>
                          <a:effectLst/>
                          <a:latin typeface="+mn-lt"/>
                          <a:ea typeface="Calibri" panose="020F0502020204030204" pitchFamily="34" charset="0"/>
                          <a:cs typeface="Times New Roman" panose="02020603050405020304" pitchFamily="18" charset="0"/>
                        </a:rPr>
                        <a:t>IV </a:t>
                      </a:r>
                      <a:r>
                        <a:rPr lang="nl-BE" sz="5400" b="0" dirty="0" err="1">
                          <a:solidFill>
                            <a:srgbClr val="294392"/>
                          </a:solidFill>
                          <a:effectLst/>
                          <a:latin typeface="+mn-lt"/>
                          <a:ea typeface="Calibri" panose="020F0502020204030204" pitchFamily="34" charset="0"/>
                          <a:cs typeface="Times New Roman" panose="02020603050405020304" pitchFamily="18" charset="0"/>
                        </a:rPr>
                        <a:t>Social</a:t>
                      </a:r>
                      <a:r>
                        <a:rPr lang="nl-BE" sz="5400" b="0" dirty="0">
                          <a:solidFill>
                            <a:srgbClr val="294392"/>
                          </a:solidFill>
                          <a:effectLst/>
                          <a:latin typeface="+mn-lt"/>
                          <a:ea typeface="Calibri" panose="020F0502020204030204" pitchFamily="34" charset="0"/>
                          <a:cs typeface="Times New Roman" panose="02020603050405020304" pitchFamily="18" charset="0"/>
                        </a:rPr>
                        <a:t> Impact Projects</a:t>
                      </a:r>
                      <a:endParaRPr lang="en-BE" sz="4800" b="0" dirty="0">
                        <a:solidFill>
                          <a:srgbClr val="294392"/>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2209167449"/>
                  </a:ext>
                </a:extLst>
              </a:tr>
            </a:tbl>
          </a:graphicData>
        </a:graphic>
      </p:graphicFrame>
      <p:sp>
        <p:nvSpPr>
          <p:cNvPr id="8" name="Slide Number Placeholder 5">
            <a:extLst>
              <a:ext uri="{FF2B5EF4-FFF2-40B4-BE49-F238E27FC236}">
                <a16:creationId xmlns:a16="http://schemas.microsoft.com/office/drawing/2014/main" id="{AE7D21FE-EFB6-B043-8300-66632B4A929F}"/>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9</a:t>
            </a:fld>
            <a:endParaRPr lang="en-US" dirty="0"/>
          </a:p>
        </p:txBody>
      </p:sp>
    </p:spTree>
    <p:extLst>
      <p:ext uri="{BB962C8B-B14F-4D97-AF65-F5344CB8AC3E}">
        <p14:creationId xmlns:p14="http://schemas.microsoft.com/office/powerpoint/2010/main" val="1814881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4532</Words>
  <Application>Microsoft Macintosh PowerPoint</Application>
  <PresentationFormat>Widescreen</PresentationFormat>
  <Paragraphs>599</Paragraphs>
  <Slides>65</Slides>
  <Notes>65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Calibri Light</vt:lpstr>
      <vt:lpstr>Tahoma</vt:lpstr>
      <vt:lpstr>Times New Roman</vt:lpstr>
      <vt:lpstr>Retrospect</vt:lpstr>
      <vt:lpstr>Dienst aan de Gemeenschap</vt:lpstr>
      <vt:lpstr>Districtscommissie DaG</vt:lpstr>
      <vt:lpstr>Inleiding</vt:lpstr>
      <vt:lpstr>Agenda</vt:lpstr>
      <vt:lpstr>Sociale clubwerking  met impact</vt:lpstr>
      <vt:lpstr>Uitgangspunten</vt:lpstr>
      <vt:lpstr>Principes Afsprakenkader besteding / investering middelen  </vt:lpstr>
      <vt:lpstr>Principes Engagement – “tijd” investeren</vt:lpstr>
      <vt:lpstr>Welke projecten ? Het “kwadrant”: 4 types projecten</vt:lpstr>
      <vt:lpstr>I. Rotary Projects</vt:lpstr>
      <vt:lpstr>II. Club Projects</vt:lpstr>
      <vt:lpstr>III. Presidential Projects</vt:lpstr>
      <vt:lpstr>IV. Social Impact Projects</vt:lpstr>
      <vt:lpstr>Bijlage : social impact bonds</vt:lpstr>
      <vt:lpstr>Bijlage : social impact bonds</vt:lpstr>
      <vt:lpstr>Bijlage : social impact bonds</vt:lpstr>
      <vt:lpstr>DaG – POLL 1</vt:lpstr>
      <vt:lpstr>Het perfecte project ?</vt:lpstr>
      <vt:lpstr>Zoek het perfecte lokale DAG-project </vt:lpstr>
      <vt:lpstr> </vt:lpstr>
      <vt:lpstr>Zoek het perfecte lokale DAG-project </vt:lpstr>
      <vt:lpstr>Zoek het perfecte lokale DAG-project </vt:lpstr>
      <vt:lpstr>Zoek het perfecte lokale DAG-project </vt:lpstr>
      <vt:lpstr>PowerPoint Presentation</vt:lpstr>
      <vt:lpstr>Zoek het perfecte lokale DAG-project </vt:lpstr>
      <vt:lpstr>Zoek het perfecte lokale DAG-project </vt:lpstr>
      <vt:lpstr>DaG – POLL 2</vt:lpstr>
      <vt:lpstr> Samen Zonder Pesten School Zonder Pesten vzw</vt:lpstr>
      <vt:lpstr>EEN SCHOOL …</vt:lpstr>
      <vt:lpstr>PESTEN IN CIJFERS…</vt:lpstr>
      <vt:lpstr>MIKKEN OP PREVENTIE…</vt:lpstr>
      <vt:lpstr>VICTOR ALS PRAATMAATJE</vt:lpstr>
      <vt:lpstr>HOE, WAT, WIE…?</vt:lpstr>
      <vt:lpstr>HARTELIJK DANK…</vt:lpstr>
      <vt:lpstr>DaG – POLL 3</vt:lpstr>
      <vt:lpstr>Kompas, een impact project</vt:lpstr>
      <vt:lpstr>KOMPAS &amp; ROTARY KORTRIJK</vt:lpstr>
      <vt:lpstr>KOMPAS &amp; ROTARY KORTRIJK</vt:lpstr>
      <vt:lpstr>KOMPAS RESIDENTIEEL</vt:lpstr>
      <vt:lpstr>KOMPAS RESIDENTIEEL</vt:lpstr>
      <vt:lpstr>KOMPAS AAN HUIS</vt:lpstr>
      <vt:lpstr>KOMPAS CIJFERS </vt:lpstr>
      <vt:lpstr>KOMPAS DODO</vt:lpstr>
      <vt:lpstr>KOMPAS WOONPROJECT</vt:lpstr>
      <vt:lpstr>KOMPAS WOONPROJECT</vt:lpstr>
      <vt:lpstr>KOMPAS WOONPROJECT</vt:lpstr>
      <vt:lpstr>DaG – POLL 4</vt:lpstr>
      <vt:lpstr>Kinderen in nood</vt:lpstr>
      <vt:lpstr>FINANCIELE ONDERSTEUNING  VOOR KWETSBARE KINDEREN</vt:lpstr>
      <vt:lpstr>PowerPoint Presentation</vt:lpstr>
      <vt:lpstr>PowerPoint Presentation</vt:lpstr>
      <vt:lpstr>PowerPoint Presentation</vt:lpstr>
      <vt:lpstr>Besluit</vt:lpstr>
      <vt:lpstr>DaG – POLL 5</vt:lpstr>
      <vt:lpstr>Ondernemers voor ondernemers</vt:lpstr>
      <vt:lpstr>LENING VIA ONDERNEMERS VOOR ONDERNEMERS (OVO)</vt:lpstr>
      <vt:lpstr>LENING VIA ONDERNEMERS VOOR ONDERNEMERS (OVO)</vt:lpstr>
      <vt:lpstr>LENING VIA ONDERNEMERS VOOR ONDERNEMERS (OVO)</vt:lpstr>
      <vt:lpstr>LENING VIA ONDERNEMERS VOOR ONDERNEMERS (OVO)</vt:lpstr>
      <vt:lpstr>LENING VIA ONDERNEMERS VOOR ONDERNEMERS (OVO)</vt:lpstr>
      <vt:lpstr>LENING VIA ONDERNEMERS VOOR ONDERNEMERS (OVO)</vt:lpstr>
      <vt:lpstr>PowerPoint Presentation</vt:lpstr>
      <vt:lpstr>    Onze gouverneur Koen Ringoot                                                        district 2130</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D1620 Academy Presents</dc:title>
  <dc:creator>claude hamilius</dc:creator>
  <cp:lastModifiedBy>claude hamilius</cp:lastModifiedBy>
  <cp:revision>268</cp:revision>
  <cp:lastPrinted>2020-12-11T12:43:57Z</cp:lastPrinted>
  <dcterms:created xsi:type="dcterms:W3CDTF">2019-08-10T10:42:32Z</dcterms:created>
  <dcterms:modified xsi:type="dcterms:W3CDTF">2020-12-15T12:06:30Z</dcterms:modified>
</cp:coreProperties>
</file>