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24"/>
  </p:notesMasterIdLst>
  <p:sldIdLst>
    <p:sldId id="315" r:id="rId2"/>
    <p:sldId id="331" r:id="rId3"/>
    <p:sldId id="318" r:id="rId4"/>
    <p:sldId id="384" r:id="rId5"/>
    <p:sldId id="385" r:id="rId6"/>
    <p:sldId id="386" r:id="rId7"/>
    <p:sldId id="387" r:id="rId8"/>
    <p:sldId id="388" r:id="rId9"/>
    <p:sldId id="389" r:id="rId10"/>
    <p:sldId id="414" r:id="rId11"/>
    <p:sldId id="335" r:id="rId12"/>
    <p:sldId id="402" r:id="rId13"/>
    <p:sldId id="403" r:id="rId14"/>
    <p:sldId id="404" r:id="rId15"/>
    <p:sldId id="405" r:id="rId16"/>
    <p:sldId id="406" r:id="rId17"/>
    <p:sldId id="407" r:id="rId18"/>
    <p:sldId id="408" r:id="rId19"/>
    <p:sldId id="409" r:id="rId20"/>
    <p:sldId id="410" r:id="rId21"/>
    <p:sldId id="411" r:id="rId22"/>
    <p:sldId id="399" r:id="rId23"/>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an Agneessens" initials="CA" lastIdx="1" clrIdx="0">
    <p:extLst>
      <p:ext uri="{19B8F6BF-5375-455C-9EA6-DF929625EA0E}">
        <p15:presenceInfo xmlns:p15="http://schemas.microsoft.com/office/powerpoint/2012/main" userId="S::christian@pobos.be::30472608-e1ac-407e-bf7b-7fb4d780832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F5597"/>
    <a:srgbClr val="294392"/>
    <a:srgbClr val="F7A8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555" autoAdjust="0"/>
    <p:restoredTop sz="96824" autoAdjust="0"/>
  </p:normalViewPr>
  <p:slideViewPr>
    <p:cSldViewPr snapToGrid="0">
      <p:cViewPr varScale="1">
        <p:scale>
          <a:sx n="128" d="100"/>
          <a:sy n="128" d="100"/>
        </p:scale>
        <p:origin x="352" y="176"/>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3264"/>
    </p:cViewPr>
  </p:sorterViewPr>
  <p:notesViewPr>
    <p:cSldViewPr snapToGrid="0">
      <p:cViewPr varScale="1">
        <p:scale>
          <a:sx n="124" d="100"/>
          <a:sy n="124" d="100"/>
        </p:scale>
        <p:origin x="4960" y="8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09C67DFE-A0F2-4647-811A-DD0D660521A3}" type="datetimeFigureOut">
              <a:rPr lang="en-US" smtClean="0"/>
              <a:t>12/14/20</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75967352-B914-1344-B0E4-54832C5A8A3E}" type="slidenum">
              <a:rPr lang="en-US" smtClean="0"/>
              <a:t>‹#›</a:t>
            </a:fld>
            <a:endParaRPr lang="en-US"/>
          </a:p>
        </p:txBody>
      </p:sp>
    </p:spTree>
    <p:extLst>
      <p:ext uri="{BB962C8B-B14F-4D97-AF65-F5344CB8AC3E}">
        <p14:creationId xmlns:p14="http://schemas.microsoft.com/office/powerpoint/2010/main" val="416726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Tijdens het wachten op de start van het inspiratiemoment (10u30) horen de deelnemers een muziekje (</a:t>
            </a:r>
            <a:r>
              <a:rPr lang="nl-NL" dirty="0" err="1"/>
              <a:t>Vivaldi</a:t>
            </a:r>
            <a:r>
              <a:rPr lang="nl-NL" dirty="0"/>
              <a:t> – 4 seizoenen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a:t>
            </a:fld>
            <a:endParaRPr lang="en-US"/>
          </a:p>
        </p:txBody>
      </p:sp>
    </p:spTree>
    <p:extLst>
      <p:ext uri="{BB962C8B-B14F-4D97-AF65-F5344CB8AC3E}">
        <p14:creationId xmlns:p14="http://schemas.microsoft.com/office/powerpoint/2010/main" val="2539232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Hopelijk staat het bolletje van Victor én jullie enthousiasme op groen, en kunnen we naadloos overgaan naar de derde Poll-vraag,</a:t>
            </a:r>
          </a:p>
          <a:p>
            <a:r>
              <a:rPr lang="nl-NL" dirty="0"/>
              <a:t>Is het nodig dat leden van de commissie ‘Dienst aan de gemeenschap’ reeds geëngageerd zijn in de lokale gemeenschap ? Ja of neen. Stemmen maar!</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10</a:t>
            </a:fld>
            <a:endParaRPr lang="en-US"/>
          </a:p>
        </p:txBody>
      </p:sp>
    </p:spTree>
    <p:extLst>
      <p:ext uri="{BB962C8B-B14F-4D97-AF65-F5344CB8AC3E}">
        <p14:creationId xmlns:p14="http://schemas.microsoft.com/office/powerpoint/2010/main" val="6561931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 een heel specifiek project rond opvang van drugverslaafden, geef ik graag het woord aan Vincent Verbeke van Rotary Kortrijk. Een mooi voorbeeld van hoe oudere Rotaryclubs hun ‘oorlogskas’ nuttig kunnen gebruiken,</a:t>
            </a:r>
          </a:p>
          <a:p>
            <a:r>
              <a:rPr lang="nl-NL" dirty="0"/>
              <a:t>Vincent, het is aan u.</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11</a:t>
            </a:fld>
            <a:endParaRPr lang="en-US"/>
          </a:p>
        </p:txBody>
      </p:sp>
    </p:spTree>
    <p:extLst>
      <p:ext uri="{BB962C8B-B14F-4D97-AF65-F5344CB8AC3E}">
        <p14:creationId xmlns:p14="http://schemas.microsoft.com/office/powerpoint/2010/main" val="4243603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12</a:t>
            </a:fld>
            <a:endParaRPr lang="en-US"/>
          </a:p>
        </p:txBody>
      </p:sp>
    </p:spTree>
    <p:extLst>
      <p:ext uri="{BB962C8B-B14F-4D97-AF65-F5344CB8AC3E}">
        <p14:creationId xmlns:p14="http://schemas.microsoft.com/office/powerpoint/2010/main" val="38442663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13</a:t>
            </a:fld>
            <a:endParaRPr lang="en-US"/>
          </a:p>
        </p:txBody>
      </p:sp>
    </p:spTree>
    <p:extLst>
      <p:ext uri="{BB962C8B-B14F-4D97-AF65-F5344CB8AC3E}">
        <p14:creationId xmlns:p14="http://schemas.microsoft.com/office/powerpoint/2010/main" val="31426388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14</a:t>
            </a:fld>
            <a:endParaRPr lang="en-US"/>
          </a:p>
        </p:txBody>
      </p:sp>
    </p:spTree>
    <p:extLst>
      <p:ext uri="{BB962C8B-B14F-4D97-AF65-F5344CB8AC3E}">
        <p14:creationId xmlns:p14="http://schemas.microsoft.com/office/powerpoint/2010/main" val="15871260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15</a:t>
            </a:fld>
            <a:endParaRPr lang="en-US"/>
          </a:p>
        </p:txBody>
      </p:sp>
    </p:spTree>
    <p:extLst>
      <p:ext uri="{BB962C8B-B14F-4D97-AF65-F5344CB8AC3E}">
        <p14:creationId xmlns:p14="http://schemas.microsoft.com/office/powerpoint/2010/main" val="22773238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16</a:t>
            </a:fld>
            <a:endParaRPr lang="en-US"/>
          </a:p>
        </p:txBody>
      </p:sp>
    </p:spTree>
    <p:extLst>
      <p:ext uri="{BB962C8B-B14F-4D97-AF65-F5344CB8AC3E}">
        <p14:creationId xmlns:p14="http://schemas.microsoft.com/office/powerpoint/2010/main" val="1146267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17</a:t>
            </a:fld>
            <a:endParaRPr lang="en-US"/>
          </a:p>
        </p:txBody>
      </p:sp>
    </p:spTree>
    <p:extLst>
      <p:ext uri="{BB962C8B-B14F-4D97-AF65-F5344CB8AC3E}">
        <p14:creationId xmlns:p14="http://schemas.microsoft.com/office/powerpoint/2010/main" val="28516642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18</a:t>
            </a:fld>
            <a:endParaRPr lang="en-US"/>
          </a:p>
        </p:txBody>
      </p:sp>
    </p:spTree>
    <p:extLst>
      <p:ext uri="{BB962C8B-B14F-4D97-AF65-F5344CB8AC3E}">
        <p14:creationId xmlns:p14="http://schemas.microsoft.com/office/powerpoint/2010/main" val="7417667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19</a:t>
            </a:fld>
            <a:endParaRPr lang="en-US"/>
          </a:p>
        </p:txBody>
      </p:sp>
    </p:spTree>
    <p:extLst>
      <p:ext uri="{BB962C8B-B14F-4D97-AF65-F5344CB8AC3E}">
        <p14:creationId xmlns:p14="http://schemas.microsoft.com/office/powerpoint/2010/main" val="1352389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2000" dirty="0"/>
              <a:t>Een zeer goede morgen iedereen. Van harte welkom in naam van de voltallige Districtscommissie ‘Dienst aan de gemeenschap’: Heidi Pollet (Torhout-Houtland), Lydwine Van Damme (Diksmuide 86XX), Freddy De Mulder (Beveren-Waas), Dominiek Callewier (Kortrijk-Groeninghe), Vincent Verbeke (Kortrijk) en mezelf (Deinze), Verder op de foto, onze gouverneur Koen Ringoot, onze </a:t>
            </a:r>
            <a:r>
              <a:rPr lang="nl-NL" sz="2000" dirty="0" err="1"/>
              <a:t>Dico</a:t>
            </a:r>
            <a:r>
              <a:rPr lang="nl-NL" sz="2000" dirty="0"/>
              <a:t> Claude Hamilius en onze communicatiespecialist Paul Vandeputte. </a:t>
            </a:r>
            <a:endParaRPr lang="nl-BE" sz="2000"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a:t>
            </a:fld>
            <a:endParaRPr lang="en-US"/>
          </a:p>
        </p:txBody>
      </p:sp>
    </p:spTree>
    <p:extLst>
      <p:ext uri="{BB962C8B-B14F-4D97-AF65-F5344CB8AC3E}">
        <p14:creationId xmlns:p14="http://schemas.microsoft.com/office/powerpoint/2010/main" val="39844360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20</a:t>
            </a:fld>
            <a:endParaRPr lang="en-US"/>
          </a:p>
        </p:txBody>
      </p:sp>
    </p:spTree>
    <p:extLst>
      <p:ext uri="{BB962C8B-B14F-4D97-AF65-F5344CB8AC3E}">
        <p14:creationId xmlns:p14="http://schemas.microsoft.com/office/powerpoint/2010/main" val="39720610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21</a:t>
            </a:fld>
            <a:endParaRPr lang="en-US"/>
          </a:p>
        </p:txBody>
      </p:sp>
    </p:spTree>
    <p:extLst>
      <p:ext uri="{BB962C8B-B14F-4D97-AF65-F5344CB8AC3E}">
        <p14:creationId xmlns:p14="http://schemas.microsoft.com/office/powerpoint/2010/main" val="35625240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Vooraleer dit inspiratiemoment af te sluiten, wil ik nog een paar mensen bedanken. In eerste instantie mijn commissieleden die elk hun beste beentje hebben voorgezet om van deze voormiddag een boeiende en leerrijk moment te maken. Dikke merci ook aan Claude Hamilius en Paul Vandeputte, zonder wiens advies, steun en technische hulp, dit inspiratiemoment niet mogelijk zou geweest zijn. Een grote bedankt tenslotte voor onze gouverneur die ons het vertrouwen geeft om Dienst aan de gemeenschap op districtsniveau opnieuw een plaats te geven. </a:t>
            </a:r>
          </a:p>
          <a:p>
            <a:r>
              <a:rPr lang="nl-NL" dirty="0"/>
              <a:t>Hou zeker onze webpagina op de website van ons district in de gaten. In komende periode maken we zeker werk van om al jullie ‘</a:t>
            </a:r>
            <a:r>
              <a:rPr lang="nl-NL" dirty="0" err="1"/>
              <a:t>good</a:t>
            </a:r>
            <a:r>
              <a:rPr lang="nl-NL" dirty="0"/>
              <a:t> practices’ daar samen te brengen. Ook jullie kunnen uiteraard elkaar en andere clubs inspireren. </a:t>
            </a:r>
          </a:p>
          <a:p>
            <a:r>
              <a:rPr lang="nl-NL" dirty="0"/>
              <a:t>Rest mij jullie allemaal van harte te bedanken voor jullie enthousiaste deelname. Ik hoop dat jullie een aantal inspirerende ideeën meenemen naar jullie clubs. Blijf a.u.b. , ook in deze moeilijke coronatijden en vereenzaamde eindejaarsfeesten, gemotiveerd om verder de maatschappelijke opdracht van Rotary uit te dragen: Service </a:t>
            </a:r>
            <a:r>
              <a:rPr lang="nl-NL" dirty="0" err="1"/>
              <a:t>above</a:t>
            </a:r>
            <a:r>
              <a:rPr lang="nl-NL" dirty="0"/>
              <a:t> </a:t>
            </a:r>
            <a:r>
              <a:rPr lang="nl-NL" dirty="0" err="1"/>
              <a:t>self</a:t>
            </a:r>
            <a:r>
              <a:rPr lang="nl-NL" dirty="0"/>
              <a:t>!</a:t>
            </a:r>
          </a:p>
          <a:p>
            <a:r>
              <a:rPr lang="nl-NL" dirty="0"/>
              <a:t>Hou het vooral gezond en afspraak op een volgend Rotary-moment in een hopelijk coronavrij 2021.</a:t>
            </a:r>
          </a:p>
          <a:p>
            <a:endParaRPr lang="nl-NL" dirty="0"/>
          </a:p>
          <a:p>
            <a:r>
              <a:rPr lang="nl-NL" dirty="0"/>
              <a:t>-&gt; afhankelijk van de tijd die overschiet en voor de bedankingswoorden: de Poll-antwoorden tonen en een of meerdere chat-vragen beantwoorden</a:t>
            </a:r>
          </a:p>
          <a:p>
            <a:r>
              <a:rPr lang="nl-NL" dirty="0"/>
              <a:t>-&gt; indien er geen overschot aan tijd is, zal ik voor mijn bedankingswoorden melden dat de Poll-antwoorden en alle chat-vragen/opmerkingen op de website zullen verschijnen.</a:t>
            </a:r>
          </a:p>
          <a:p>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22</a:t>
            </a:fld>
            <a:endParaRPr lang="en-US"/>
          </a:p>
        </p:txBody>
      </p:sp>
    </p:spTree>
    <p:extLst>
      <p:ext uri="{BB962C8B-B14F-4D97-AF65-F5344CB8AC3E}">
        <p14:creationId xmlns:p14="http://schemas.microsoft.com/office/powerpoint/2010/main" val="72953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De derde presentatie in dit inspiratiemoment neem ik voor mijn eigen rekening. Sommige Rotaryclubs steunen deze vzw reeds jaren. </a:t>
            </a:r>
            <a:endParaRPr lang="nl-BE" dirty="0"/>
          </a:p>
        </p:txBody>
      </p:sp>
      <p:sp>
        <p:nvSpPr>
          <p:cNvPr id="4" name="Tijdelijke aanduiding voor dianummer 3"/>
          <p:cNvSpPr>
            <a:spLocks noGrp="1"/>
          </p:cNvSpPr>
          <p:nvPr>
            <p:ph type="sldNum" sz="quarter" idx="5"/>
          </p:nvPr>
        </p:nvSpPr>
        <p:spPr/>
        <p:txBody>
          <a:bodyPr/>
          <a:lstStyle/>
          <a:p>
            <a:fld id="{75967352-B914-1344-B0E4-54832C5A8A3E}" type="slidenum">
              <a:rPr lang="en-US" smtClean="0"/>
              <a:t>3</a:t>
            </a:fld>
            <a:endParaRPr lang="en-US"/>
          </a:p>
        </p:txBody>
      </p:sp>
    </p:spTree>
    <p:extLst>
      <p:ext uri="{BB962C8B-B14F-4D97-AF65-F5344CB8AC3E}">
        <p14:creationId xmlns:p14="http://schemas.microsoft.com/office/powerpoint/2010/main" val="26104502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4</a:t>
            </a:fld>
            <a:endParaRPr lang="en-US"/>
          </a:p>
        </p:txBody>
      </p:sp>
    </p:spTree>
    <p:extLst>
      <p:ext uri="{BB962C8B-B14F-4D97-AF65-F5344CB8AC3E}">
        <p14:creationId xmlns:p14="http://schemas.microsoft.com/office/powerpoint/2010/main" val="18394286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5</a:t>
            </a:fld>
            <a:endParaRPr lang="en-US"/>
          </a:p>
        </p:txBody>
      </p:sp>
    </p:spTree>
    <p:extLst>
      <p:ext uri="{BB962C8B-B14F-4D97-AF65-F5344CB8AC3E}">
        <p14:creationId xmlns:p14="http://schemas.microsoft.com/office/powerpoint/2010/main" val="34028830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6</a:t>
            </a:fld>
            <a:endParaRPr lang="en-US"/>
          </a:p>
        </p:txBody>
      </p:sp>
    </p:spTree>
    <p:extLst>
      <p:ext uri="{BB962C8B-B14F-4D97-AF65-F5344CB8AC3E}">
        <p14:creationId xmlns:p14="http://schemas.microsoft.com/office/powerpoint/2010/main" val="38272627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7</a:t>
            </a:fld>
            <a:endParaRPr lang="en-US"/>
          </a:p>
        </p:txBody>
      </p:sp>
    </p:spTree>
    <p:extLst>
      <p:ext uri="{BB962C8B-B14F-4D97-AF65-F5344CB8AC3E}">
        <p14:creationId xmlns:p14="http://schemas.microsoft.com/office/powerpoint/2010/main" val="3321584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8</a:t>
            </a:fld>
            <a:endParaRPr lang="en-US"/>
          </a:p>
        </p:txBody>
      </p:sp>
    </p:spTree>
    <p:extLst>
      <p:ext uri="{BB962C8B-B14F-4D97-AF65-F5344CB8AC3E}">
        <p14:creationId xmlns:p14="http://schemas.microsoft.com/office/powerpoint/2010/main" val="6069182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BE"/>
          </a:p>
        </p:txBody>
      </p:sp>
      <p:sp>
        <p:nvSpPr>
          <p:cNvPr id="4" name="Slide Number Placeholder 3"/>
          <p:cNvSpPr>
            <a:spLocks noGrp="1"/>
          </p:cNvSpPr>
          <p:nvPr>
            <p:ph type="sldNum" sz="quarter" idx="5"/>
          </p:nvPr>
        </p:nvSpPr>
        <p:spPr/>
        <p:txBody>
          <a:bodyPr/>
          <a:lstStyle/>
          <a:p>
            <a:fld id="{75967352-B914-1344-B0E4-54832C5A8A3E}" type="slidenum">
              <a:rPr lang="en-US" smtClean="0"/>
              <a:t>9</a:t>
            </a:fld>
            <a:endParaRPr lang="en-US"/>
          </a:p>
        </p:txBody>
      </p:sp>
    </p:spTree>
    <p:extLst>
      <p:ext uri="{BB962C8B-B14F-4D97-AF65-F5344CB8AC3E}">
        <p14:creationId xmlns:p14="http://schemas.microsoft.com/office/powerpoint/2010/main" val="3844740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2960972"/>
          </a:xfrm>
        </p:spPr>
        <p:txBody>
          <a:bodyPr anchor="b">
            <a:normAutofit/>
          </a:bodyPr>
          <a:lstStyle>
            <a:lvl1pPr algn="ctr">
              <a:lnSpc>
                <a:spcPct val="85000"/>
              </a:lnSpc>
              <a:defRPr sz="6600" spc="-50" baseline="0">
                <a:solidFill>
                  <a:srgbClr val="FFC000"/>
                </a:solidFill>
              </a:defRPr>
            </a:lvl1pPr>
          </a:lstStyle>
          <a:p>
            <a:r>
              <a:rPr lang="en-US" dirty="0"/>
              <a:t>Click to edit Master title style</a:t>
            </a:r>
          </a:p>
        </p:txBody>
      </p:sp>
      <p:sp>
        <p:nvSpPr>
          <p:cNvPr id="3" name="Subtitle 2"/>
          <p:cNvSpPr>
            <a:spLocks noGrp="1"/>
          </p:cNvSpPr>
          <p:nvPr>
            <p:ph type="subTitle" idx="1"/>
          </p:nvPr>
        </p:nvSpPr>
        <p:spPr>
          <a:xfrm>
            <a:off x="1097280" y="4045484"/>
            <a:ext cx="10058400" cy="1143000"/>
          </a:xfrm>
        </p:spPr>
        <p:txBody>
          <a:bodyPr lIns="91440" rIns="91440">
            <a:normAutofit/>
          </a:bodyPr>
          <a:lstStyle>
            <a:lvl1pPr marL="0" indent="0" algn="ctr">
              <a:buNone/>
              <a:defRPr sz="3200" b="1"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4" name="Date Placeholder 3"/>
          <p:cNvSpPr>
            <a:spLocks noGrp="1"/>
          </p:cNvSpPr>
          <p:nvPr>
            <p:ph type="dt" sz="half" idx="10"/>
          </p:nvPr>
        </p:nvSpPr>
        <p:spPr/>
        <p:txBody>
          <a:bodyPr/>
          <a:lstStyle/>
          <a:p>
            <a:fld id="{4BDF68E2-58F2-4D09-BE8B-E3BD06533059}"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
        <p:nvSpPr>
          <p:cNvPr id="12" name="TextBox 11">
            <a:extLst>
              <a:ext uri="{FF2B5EF4-FFF2-40B4-BE49-F238E27FC236}">
                <a16:creationId xmlns:a16="http://schemas.microsoft.com/office/drawing/2014/main" id="{86B6F825-C38C-AE4E-98FF-DEF6B57ACA8D}"/>
              </a:ext>
            </a:extLst>
          </p:cNvPr>
          <p:cNvSpPr txBox="1"/>
          <p:nvPr userDrawn="1"/>
        </p:nvSpPr>
        <p:spPr>
          <a:xfrm>
            <a:off x="3286539" y="4837043"/>
            <a:ext cx="184731" cy="369332"/>
          </a:xfrm>
          <a:prstGeom prst="rect">
            <a:avLst/>
          </a:prstGeom>
          <a:noFill/>
        </p:spPr>
        <p:txBody>
          <a:bodyPr wrap="none" rtlCol="0">
            <a:spAutoFit/>
          </a:bodyPr>
          <a:lstStyle/>
          <a:p>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26F7E3A-B166-407D-9866-32884E7D5B37}"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79836" y="382748"/>
            <a:ext cx="10874853" cy="616227"/>
          </a:xfrm>
        </p:spPr>
        <p:txBody>
          <a:bodyPr anchor="t"/>
          <a:lstStyle>
            <a:lvl1pPr marL="0" algn="l">
              <a:defRPr sz="4000" b="1"/>
            </a:lvl1pPr>
          </a:lstStyle>
          <a:p>
            <a:r>
              <a:rPr lang="en-US" dirty="0"/>
              <a:t>Click to edit Master title style</a:t>
            </a:r>
          </a:p>
        </p:txBody>
      </p:sp>
      <p:sp>
        <p:nvSpPr>
          <p:cNvPr id="3" name="Content Placeholder 2"/>
          <p:cNvSpPr>
            <a:spLocks noGrp="1"/>
          </p:cNvSpPr>
          <p:nvPr>
            <p:ph idx="1" hasCustomPrompt="1"/>
          </p:nvPr>
        </p:nvSpPr>
        <p:spPr>
          <a:xfrm>
            <a:off x="679837" y="1246909"/>
            <a:ext cx="10874854" cy="4962698"/>
          </a:xfrm>
        </p:spPr>
        <p:txBody>
          <a:bodyPr>
            <a:normAutofit/>
          </a:bodyPr>
          <a:lstStyle>
            <a:lvl1pPr>
              <a:defRPr sz="2800"/>
            </a:lvl1pPr>
            <a:lvl2pPr>
              <a:defRPr sz="2400"/>
            </a:lvl2pPr>
            <a:lvl3pPr>
              <a:defRPr sz="18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79836" y="6459785"/>
            <a:ext cx="2889715" cy="365125"/>
          </a:xfrm>
        </p:spPr>
        <p:txBody>
          <a:bodyPr/>
          <a:lstStyle/>
          <a:p>
            <a:fld id="{528FC5F6-F338-4AE4-BB23-26385BCFC423}"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248629" y="6457541"/>
            <a:ext cx="1312025" cy="365125"/>
          </a:xfrm>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gradFill>
          <a:gsLst>
            <a:gs pos="66000">
              <a:schemeClr val="accent1">
                <a:lumMod val="20000"/>
                <a:lumOff val="80000"/>
                <a:alpha val="0"/>
              </a:schemeClr>
            </a:gs>
            <a:gs pos="100000">
              <a:schemeClr val="accent1">
                <a:lumMod val="45000"/>
                <a:lumOff val="55000"/>
              </a:schemeClr>
            </a:gs>
          </a:gsLst>
          <a:path path="shape">
            <a:fillToRect l="50000" t="50000" r="50000" b="50000"/>
          </a:path>
        </a:gra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0">
            <a:scrgbClr r="0" g="0" b="0"/>
          </a:lnRef>
          <a:fillRef idx="0">
            <a:scrgbClr r="0" g="0" b="0"/>
          </a:fillRef>
          <a:effectRef idx="0">
            <a:scrgbClr r="0" g="0" b="0"/>
          </a:effectRef>
          <a:fontRef idx="minor">
            <a:schemeClr val="lt1"/>
          </a:fontRef>
        </p:style>
        <p:txBody>
          <a:bodyPr/>
          <a:lstStyle/>
          <a:p>
            <a:endParaRPr lang="en-US" dirty="0"/>
          </a:p>
        </p:txBody>
      </p:sp>
      <p:sp>
        <p:nvSpPr>
          <p:cNvPr id="8" name="Rectangle 7"/>
          <p:cNvSpPr/>
          <p:nvPr/>
        </p:nvSpPr>
        <p:spPr>
          <a:xfrm>
            <a:off x="15" y="6334316"/>
            <a:ext cx="12188825" cy="64008"/>
          </a:xfrm>
          <a:prstGeom prst="rect">
            <a:avLst/>
          </a:prstGeom>
          <a:solidFill>
            <a:schemeClr val="accent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6600" b="0">
                <a:solidFill>
                  <a:srgbClr val="FFC000"/>
                </a:solidFill>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EBB0C4-6273-4C6E-B9BD-2EDC30F1CD52}"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B4D41-86C1-4908-B66A-0B50CEB3BF29}" type="datetimeFigureOut">
              <a:rPr lang="en-US" dirty="0"/>
              <a:t>12/14/20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6426E2C-56C1-4E0D-A793-0088A7FDD37E}" type="datetimeFigureOut">
              <a:rPr lang="en-US" dirty="0"/>
              <a:t>12/14/20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C39B41-D8B5-4052-B551-9B5525EAA8B6}" type="datetimeFigureOut">
              <a:rPr lang="en-US" dirty="0"/>
              <a:t>12/14/20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D94136C-8742-45B2-AF27-D93DF72833A9}" type="datetimeFigureOut">
              <a:rPr lang="en-US" dirty="0"/>
              <a:t>12/14/20</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C000"/>
                </a:solidFill>
              </a:defRPr>
            </a:lvl1pPr>
          </a:lstStyle>
          <a:p>
            <a:r>
              <a:rPr lang="en-US" dirty="0"/>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2ABBEA6-7C60-4B02-AE87-00D78D8422AF}" type="datetimeFigureOut">
              <a:rPr lang="en-US" dirty="0"/>
              <a:t>12/14/20</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E2D6473-DF6D-4702-B328-E0DD40540A4E}" type="datetimeFigureOut">
              <a:rPr lang="en-US" dirty="0"/>
              <a:t>12/14/20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66000">
              <a:schemeClr val="accent1">
                <a:lumMod val="20000"/>
                <a:lumOff val="80000"/>
                <a:alpha val="0"/>
              </a:schemeClr>
            </a:gs>
            <a:gs pos="100000">
              <a:schemeClr val="accent1">
                <a:lumMod val="45000"/>
                <a:lumOff val="55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dirty="0"/>
          </a:p>
        </p:txBody>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98624D31-43A5-475A-80CF-332C9F6DCF35}" type="datetimeFigureOut">
              <a:rPr lang="en-US" dirty="0"/>
              <a:t>12/14/20</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3" name="Straight Connector 12">
            <a:extLst>
              <a:ext uri="{FF2B5EF4-FFF2-40B4-BE49-F238E27FC236}">
                <a16:creationId xmlns:a16="http://schemas.microsoft.com/office/drawing/2014/main" id="{BF056320-799F-4A4F-83BA-2012913315A8}"/>
              </a:ext>
            </a:extLst>
          </p:cNvPr>
          <p:cNvCxnSpPr/>
          <p:nvPr userDrawn="1"/>
        </p:nvCxnSpPr>
        <p:spPr>
          <a:xfrm>
            <a:off x="1158240" y="7141684"/>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8" r:id="rId9"/>
    <p:sldLayoutId id="2147483659" r:id="rId10"/>
  </p:sldLayoutIdLst>
  <p:hf sldNum="0" hdr="0" ftr="0" dt="0"/>
  <p:txStyles>
    <p:titleStyle>
      <a:lvl1pPr algn="l" defTabSz="914400" rtl="0" eaLnBrk="1" latinLnBrk="0" hangingPunct="1">
        <a:lnSpc>
          <a:spcPct val="85000"/>
        </a:lnSpc>
        <a:spcBef>
          <a:spcPct val="0"/>
        </a:spcBef>
        <a:buNone/>
        <a:defRPr sz="4800" kern="1200" spc="-50" baseline="0">
          <a:solidFill>
            <a:srgbClr val="FFC000"/>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www.kompasvzw.be/" TargetMode="External"/><Relationship Id="rId7"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5.jpe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171061"/>
          </a:xfrm>
        </p:spPr>
        <p:txBody>
          <a:bodyPr>
            <a:normAutofit/>
          </a:bodyPr>
          <a:lstStyle/>
          <a:p>
            <a:r>
              <a:rPr lang="nl-BE" b="1" dirty="0"/>
              <a:t>Dienst aan de Gemeenschap</a:t>
            </a:r>
            <a:endParaRPr lang="en-BE" b="1"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176164"/>
            <a:ext cx="10058400" cy="1143000"/>
          </a:xfrm>
        </p:spPr>
        <p:txBody>
          <a:bodyPr>
            <a:noAutofit/>
          </a:bodyPr>
          <a:lstStyle/>
          <a:p>
            <a:r>
              <a:rPr lang="nl-BE" dirty="0"/>
              <a:t>District </a:t>
            </a:r>
            <a:r>
              <a:rPr lang="nl-BE" dirty="0" err="1"/>
              <a:t>inspiratieMOMENT</a:t>
            </a:r>
            <a:endParaRPr lang="nl-BE" dirty="0"/>
          </a:p>
          <a:p>
            <a:r>
              <a:rPr lang="nl-BE" dirty="0"/>
              <a:t>12 december 20</a:t>
            </a:r>
            <a:r>
              <a:rPr lang="nl-BE" cap="none" dirty="0"/>
              <a:t>20</a:t>
            </a:r>
          </a:p>
          <a:p>
            <a:endParaRPr lang="nl-BE" cap="non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8" name="Slide Number Placeholder 5">
            <a:extLst>
              <a:ext uri="{FF2B5EF4-FFF2-40B4-BE49-F238E27FC236}">
                <a16:creationId xmlns:a16="http://schemas.microsoft.com/office/drawing/2014/main" id="{93EA4D89-841C-674B-9F01-C45DFFFCAB2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a:t>
            </a:fld>
            <a:endParaRPr lang="en-US" dirty="0"/>
          </a:p>
        </p:txBody>
      </p:sp>
    </p:spTree>
    <p:extLst>
      <p:ext uri="{BB962C8B-B14F-4D97-AF65-F5344CB8AC3E}">
        <p14:creationId xmlns:p14="http://schemas.microsoft.com/office/powerpoint/2010/main" val="209435532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189030"/>
            <a:ext cx="10058400" cy="2960972"/>
          </a:xfrm>
        </p:spPr>
        <p:txBody>
          <a:bodyPr>
            <a:normAutofit/>
          </a:bodyPr>
          <a:lstStyle/>
          <a:p>
            <a:r>
              <a:rPr lang="nl-BE" dirty="0"/>
              <a:t>DaG – POLL 3</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66800" y="3473773"/>
            <a:ext cx="10058400" cy="1143000"/>
          </a:xfrm>
        </p:spPr>
        <p:txBody>
          <a:bodyPr>
            <a:noAutofit/>
          </a:bodyPr>
          <a:lstStyle/>
          <a:p>
            <a:r>
              <a:rPr lang="nl-NL" dirty="0"/>
              <a:t>IS HET NODIG DAT LEDEN VAN DE COMMISSIE ‘Dienst aan de gemeenschap’ REEDS GEËNGAGEERD ZIJN IN DE LOKALE GEMEENSCHAP ?</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92B8F921-7720-E146-9AD5-44E53F8004A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10</a:t>
            </a:fld>
            <a:endParaRPr lang="en-US" dirty="0"/>
          </a:p>
        </p:txBody>
      </p:sp>
    </p:spTree>
    <p:extLst>
      <p:ext uri="{BB962C8B-B14F-4D97-AF65-F5344CB8AC3E}">
        <p14:creationId xmlns:p14="http://schemas.microsoft.com/office/powerpoint/2010/main" val="17836738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1097280" y="758952"/>
            <a:ext cx="10058400" cy="2210390"/>
          </a:xfrm>
        </p:spPr>
        <p:txBody>
          <a:bodyPr>
            <a:normAutofit/>
          </a:bodyPr>
          <a:lstStyle/>
          <a:p>
            <a:r>
              <a:rPr lang="nl-BE" dirty="0"/>
              <a:t>Kompas, een impact project</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1097280" y="3375157"/>
            <a:ext cx="10058400" cy="1143000"/>
          </a:xfrm>
        </p:spPr>
        <p:txBody>
          <a:bodyPr>
            <a:noAutofit/>
          </a:bodyPr>
          <a:lstStyle/>
          <a:p>
            <a:r>
              <a:rPr lang="nl-NL" dirty="0"/>
              <a:t>VINCENT VERBEKE</a:t>
            </a:r>
          </a:p>
          <a:p>
            <a:r>
              <a:rPr lang="nl-BE" dirty="0"/>
              <a:t>Rotary KORTRIJK</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ADBB7538-C660-5B4C-90F5-0AFFCD114BC0}"/>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11</a:t>
            </a:fld>
            <a:endParaRPr lang="en-US" dirty="0"/>
          </a:p>
        </p:txBody>
      </p:sp>
    </p:spTree>
    <p:extLst>
      <p:ext uri="{BB962C8B-B14F-4D97-AF65-F5344CB8AC3E}">
        <p14:creationId xmlns:p14="http://schemas.microsoft.com/office/powerpoint/2010/main" val="304057276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&amp; ROTARY KORTRIJK</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b="1" dirty="0"/>
              <a:t>KOMPAS STAAT VOOR BEGEIDING EN</a:t>
            </a:r>
          </a:p>
          <a:p>
            <a:pPr marL="201168" lvl="1" indent="0">
              <a:buNone/>
            </a:pPr>
            <a:r>
              <a:rPr lang="nl-NL" b="1" dirty="0"/>
              <a:t>BEHANDELING VAN DRUGGEBRUIKERS</a:t>
            </a:r>
          </a:p>
          <a:p>
            <a:pPr marL="201168" lvl="1" indent="0">
              <a:buNone/>
            </a:pPr>
            <a:endParaRPr lang="nl-NL" b="1" dirty="0"/>
          </a:p>
          <a:p>
            <a:pPr marL="201168" lvl="1" indent="0">
              <a:buNone/>
            </a:pPr>
            <a:endParaRPr lang="nl-NL" b="1" dirty="0"/>
          </a:p>
          <a:p>
            <a:pPr marL="201168" lvl="1" indent="0">
              <a:buNone/>
            </a:pPr>
            <a:r>
              <a:rPr lang="nl-NL" b="1" dirty="0"/>
              <a:t>Adres : Minister Vanden Peereboomlaan 88</a:t>
            </a:r>
          </a:p>
          <a:p>
            <a:pPr marL="201168" lvl="1" indent="0">
              <a:buNone/>
            </a:pPr>
            <a:r>
              <a:rPr lang="nl-NL" b="1" dirty="0"/>
              <a:t>	    8500 Kortrijk</a:t>
            </a:r>
          </a:p>
          <a:p>
            <a:pPr marL="201168" lvl="1" indent="0">
              <a:buNone/>
            </a:pPr>
            <a:endParaRPr lang="nl-NL" b="1" dirty="0"/>
          </a:p>
          <a:p>
            <a:pPr marL="201168" lvl="1" indent="0">
              <a:buNone/>
            </a:pPr>
            <a:r>
              <a:rPr lang="nl-NL" b="1" dirty="0"/>
              <a:t>Web :   </a:t>
            </a:r>
            <a:r>
              <a:rPr lang="nl-NL" b="1" dirty="0">
                <a:hlinkClick r:id="rId3"/>
              </a:rPr>
              <a:t>www.kompasvzw.be</a:t>
            </a:r>
            <a:endParaRPr lang="nl-NL" b="1" dirty="0"/>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1">
            <a:extLst>
              <a:ext uri="{FF2B5EF4-FFF2-40B4-BE49-F238E27FC236}">
                <a16:creationId xmlns:a16="http://schemas.microsoft.com/office/drawing/2014/main" id="{94F59868-8705-45E0-852E-5EE23EC031D3}"/>
              </a:ext>
            </a:extLst>
          </p:cNvPr>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073004" y="1690029"/>
            <a:ext cx="2719388" cy="2790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Afbeelding 7">
            <a:extLst>
              <a:ext uri="{FF2B5EF4-FFF2-40B4-BE49-F238E27FC236}">
                <a16:creationId xmlns:a16="http://schemas.microsoft.com/office/drawing/2014/main" id="{43D470F5-E323-48AE-B76A-1F1989549B38}"/>
              </a:ext>
            </a:extLst>
          </p:cNvPr>
          <p:cNvPicPr>
            <a:picLocks noChangeAspect="1"/>
          </p:cNvPicPr>
          <p:nvPr/>
        </p:nvPicPr>
        <p:blipFill>
          <a:blip r:embed="rId7"/>
          <a:stretch>
            <a:fillRect/>
          </a:stretch>
        </p:blipFill>
        <p:spPr>
          <a:xfrm>
            <a:off x="1818288" y="5025718"/>
            <a:ext cx="2091559" cy="983031"/>
          </a:xfrm>
          <a:prstGeom prst="rect">
            <a:avLst/>
          </a:prstGeom>
        </p:spPr>
      </p:pic>
      <p:sp>
        <p:nvSpPr>
          <p:cNvPr id="9" name="Slide Number Placeholder 5">
            <a:extLst>
              <a:ext uri="{FF2B5EF4-FFF2-40B4-BE49-F238E27FC236}">
                <a16:creationId xmlns:a16="http://schemas.microsoft.com/office/drawing/2014/main" id="{06036BC0-1C6C-9F48-80B5-FBDFA2E584B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12</a:t>
            </a:fld>
            <a:endParaRPr lang="en-US" dirty="0"/>
          </a:p>
        </p:txBody>
      </p:sp>
    </p:spTree>
    <p:extLst>
      <p:ext uri="{BB962C8B-B14F-4D97-AF65-F5344CB8AC3E}">
        <p14:creationId xmlns:p14="http://schemas.microsoft.com/office/powerpoint/2010/main" val="207644906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&amp; ROTARY KORTRIJK</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sz="3200" b="1" dirty="0"/>
              <a:t>WERKGEBIED KOMPAS :</a:t>
            </a:r>
          </a:p>
          <a:p>
            <a:pPr marL="201168" lvl="1" indent="0">
              <a:buNone/>
            </a:pPr>
            <a:r>
              <a:rPr lang="nl-NL" sz="3200" b="1" dirty="0"/>
              <a:t>	. </a:t>
            </a:r>
            <a:r>
              <a:rPr lang="nl-NL" b="1" dirty="0"/>
              <a:t>Ambulante drugzorg</a:t>
            </a:r>
          </a:p>
          <a:p>
            <a:pPr marL="201168" lvl="1" indent="0">
              <a:buNone/>
            </a:pPr>
            <a:r>
              <a:rPr lang="nl-NL" b="1" dirty="0"/>
              <a:t>	. Crisisprogramma</a:t>
            </a:r>
          </a:p>
          <a:p>
            <a:pPr marL="201168" lvl="1" indent="0">
              <a:buNone/>
            </a:pPr>
            <a:r>
              <a:rPr lang="nl-NL" b="1" dirty="0"/>
              <a:t>	. KTP De Kier</a:t>
            </a:r>
          </a:p>
          <a:p>
            <a:pPr marL="201168" lvl="1" indent="0">
              <a:buNone/>
            </a:pPr>
            <a:r>
              <a:rPr lang="nl-NL" b="1" dirty="0"/>
              <a:t>	. Kompas aan huis</a:t>
            </a:r>
          </a:p>
          <a:p>
            <a:pPr marL="201168" lvl="1" indent="0">
              <a:buNone/>
            </a:pPr>
            <a:r>
              <a:rPr lang="nl-NL" b="1" dirty="0"/>
              <a:t>	. Projecten</a:t>
            </a:r>
          </a:p>
          <a:p>
            <a:pPr marL="201168" lvl="1" indent="0">
              <a:buNone/>
            </a:pPr>
            <a:r>
              <a:rPr lang="nl-NL" b="1" dirty="0"/>
              <a:t>	. Drug Expertise Team Kompas</a:t>
            </a:r>
          </a:p>
          <a:p>
            <a:pPr marL="201168" lvl="1" indent="0">
              <a:buNone/>
            </a:pPr>
            <a:r>
              <a:rPr lang="nl-NL" b="1" dirty="0"/>
              <a:t>	. Dodo</a:t>
            </a:r>
          </a:p>
          <a:p>
            <a:pPr marL="201168" lvl="1" indent="0">
              <a:buNone/>
            </a:pPr>
            <a:endParaRPr lang="nl-NL" sz="3200" b="1" dirty="0"/>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1026" name="Picture 2">
            <a:extLst>
              <a:ext uri="{FF2B5EF4-FFF2-40B4-BE49-F238E27FC236}">
                <a16:creationId xmlns:a16="http://schemas.microsoft.com/office/drawing/2014/main" id="{81995713-97C0-426C-AAEF-62C1B60D1AF8}"/>
              </a:ext>
            </a:extLst>
          </p:cNvPr>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7810742" y="1387366"/>
            <a:ext cx="3972429" cy="3864606"/>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5">
            <a:extLst>
              <a:ext uri="{FF2B5EF4-FFF2-40B4-BE49-F238E27FC236}">
                <a16:creationId xmlns:a16="http://schemas.microsoft.com/office/drawing/2014/main" id="{57B13302-37B1-1341-AAD2-F56FC8CCB77A}"/>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13</a:t>
            </a:fld>
            <a:endParaRPr lang="en-US" dirty="0"/>
          </a:p>
        </p:txBody>
      </p:sp>
    </p:spTree>
    <p:extLst>
      <p:ext uri="{BB962C8B-B14F-4D97-AF65-F5344CB8AC3E}">
        <p14:creationId xmlns:p14="http://schemas.microsoft.com/office/powerpoint/2010/main" val="2988885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RESIDENTIEEL</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BE" sz="3200" b="1" dirty="0"/>
              <a:t>CRISISAFDELING</a:t>
            </a:r>
          </a:p>
          <a:p>
            <a:pPr lvl="3"/>
            <a:r>
              <a:rPr lang="nl-BE" sz="2400" b="1" dirty="0"/>
              <a:t>Korte opname</a:t>
            </a:r>
          </a:p>
          <a:p>
            <a:pPr lvl="3"/>
            <a:r>
              <a:rPr lang="nl-BE" sz="2400" b="1" dirty="0"/>
              <a:t>Groepsprogramma gericht op ontwenning, aanbrengen van structuur en motivatie tot verdere behandeling</a:t>
            </a:r>
          </a:p>
          <a:p>
            <a:pPr lvl="3"/>
            <a:r>
              <a:rPr lang="nl-BE" sz="2400" b="1" dirty="0"/>
              <a:t>TC-methodes</a:t>
            </a:r>
          </a:p>
          <a:p>
            <a:pPr lvl="3"/>
            <a:r>
              <a:rPr lang="nl-BE" sz="2400" b="1" dirty="0"/>
              <a:t>Max 10 personen</a:t>
            </a:r>
          </a:p>
          <a:p>
            <a:pPr lvl="3"/>
            <a:r>
              <a:rPr lang="nl-BE" sz="2400" b="1" dirty="0"/>
              <a:t>2019 : 121 opnames</a:t>
            </a:r>
          </a:p>
          <a:p>
            <a:pPr lvl="2"/>
            <a:endParaRPr lang="nl-BE" b="1"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EC638E4D-655B-FF4A-88C8-C2917210204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14</a:t>
            </a:fld>
            <a:endParaRPr lang="en-US" dirty="0"/>
          </a:p>
        </p:txBody>
      </p:sp>
    </p:spTree>
    <p:extLst>
      <p:ext uri="{BB962C8B-B14F-4D97-AF65-F5344CB8AC3E}">
        <p14:creationId xmlns:p14="http://schemas.microsoft.com/office/powerpoint/2010/main" val="1871538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RESIDENTIEEL</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r>
              <a:rPr lang="nl-BE" sz="3200" b="1" dirty="0"/>
              <a:t>DE KIER</a:t>
            </a:r>
          </a:p>
          <a:p>
            <a:pPr lvl="2"/>
            <a:r>
              <a:rPr lang="nl-BE" sz="2400" b="1" dirty="0"/>
              <a:t>Kortdurend Therapeutisch Programma (KTP)</a:t>
            </a:r>
          </a:p>
          <a:p>
            <a:pPr lvl="2"/>
            <a:r>
              <a:rPr lang="nl-BE" sz="2400" b="1" dirty="0"/>
              <a:t>5 maanden</a:t>
            </a:r>
          </a:p>
          <a:p>
            <a:pPr lvl="2"/>
            <a:r>
              <a:rPr lang="nl-BE" sz="2400" b="1" dirty="0"/>
              <a:t>Max 6 bewoners</a:t>
            </a:r>
          </a:p>
          <a:p>
            <a:pPr lvl="2"/>
            <a:r>
              <a:rPr lang="nl-BE" sz="2400" b="1" dirty="0"/>
              <a:t>Vervolgprogramma na crisisopname gericht op hervalpreventie, individuele- en groepstherapie en resocialisatie.</a:t>
            </a:r>
          </a:p>
          <a:p>
            <a:pPr lvl="2"/>
            <a:r>
              <a:rPr lang="nl-BE" sz="2400" b="1" dirty="0"/>
              <a:t>2019 : 25 opnames</a:t>
            </a:r>
          </a:p>
          <a:p>
            <a:endParaRPr lang="nl-BE" b="1" dirty="0"/>
          </a:p>
          <a:p>
            <a:pPr lvl="1"/>
            <a:endParaRPr lang="nl-BE" b="1"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20286839-7901-7548-8850-AE77B7D20D6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15</a:t>
            </a:fld>
            <a:endParaRPr lang="en-US" dirty="0"/>
          </a:p>
        </p:txBody>
      </p:sp>
    </p:spTree>
    <p:extLst>
      <p:ext uri="{BB962C8B-B14F-4D97-AF65-F5344CB8AC3E}">
        <p14:creationId xmlns:p14="http://schemas.microsoft.com/office/powerpoint/2010/main" val="3920183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AAN HUIS</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r>
              <a:rPr lang="nl-BE" sz="3200" b="1" dirty="0"/>
              <a:t>KOMPAS AAN HUIS</a:t>
            </a:r>
          </a:p>
          <a:p>
            <a:pPr lvl="1"/>
            <a:r>
              <a:rPr lang="nl-BE" b="1" dirty="0">
                <a:solidFill>
                  <a:schemeClr val="tx1"/>
                </a:solidFill>
              </a:rPr>
              <a:t>Wordt aangeboden aan minderjarige druggebruikers en hun context in crisis.</a:t>
            </a:r>
          </a:p>
          <a:p>
            <a:pPr lvl="1"/>
            <a:r>
              <a:rPr lang="nl-BE" b="1" dirty="0">
                <a:solidFill>
                  <a:schemeClr val="tx1"/>
                </a:solidFill>
              </a:rPr>
              <a:t>Gebruikers tot 25 jaar, binnen een thuissituatie</a:t>
            </a:r>
          </a:p>
          <a:p>
            <a:pPr lvl="1"/>
            <a:r>
              <a:rPr lang="nl-BE" b="1" dirty="0">
                <a:solidFill>
                  <a:schemeClr val="tx1"/>
                </a:solidFill>
              </a:rPr>
              <a:t>Werkingsgebied = provincie West-Vlaanderen</a:t>
            </a:r>
          </a:p>
          <a:p>
            <a:pPr lvl="1"/>
            <a:r>
              <a:rPr lang="nl-BE" b="1" dirty="0">
                <a:solidFill>
                  <a:schemeClr val="tx1"/>
                </a:solidFill>
              </a:rPr>
              <a:t>Voorzien : </a:t>
            </a:r>
            <a:r>
              <a:rPr lang="nl-BE" b="1" dirty="0" err="1">
                <a:solidFill>
                  <a:schemeClr val="tx1"/>
                </a:solidFill>
              </a:rPr>
              <a:t>crisisbed</a:t>
            </a:r>
            <a:r>
              <a:rPr lang="nl-BE" b="1" dirty="0">
                <a:solidFill>
                  <a:schemeClr val="tx1"/>
                </a:solidFill>
              </a:rPr>
              <a:t> voor opname minderjarige</a:t>
            </a:r>
          </a:p>
          <a:p>
            <a:endParaRPr lang="nl-BE" dirty="0"/>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65CF7675-59F2-A541-BA60-0154A3125DF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16</a:t>
            </a:fld>
            <a:endParaRPr lang="en-US" dirty="0"/>
          </a:p>
        </p:txBody>
      </p:sp>
    </p:spTree>
    <p:extLst>
      <p:ext uri="{BB962C8B-B14F-4D97-AF65-F5344CB8AC3E}">
        <p14:creationId xmlns:p14="http://schemas.microsoft.com/office/powerpoint/2010/main" val="350963241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CIJFERS </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endParaRPr lang="nl-BE" dirty="0"/>
          </a:p>
          <a:p>
            <a:pPr marL="201168" lvl="1" indent="0">
              <a:buNone/>
            </a:pPr>
            <a:r>
              <a:rPr lang="nl-NL" sz="3200" b="1" dirty="0"/>
              <a:t>        KOMPAS CIJFERS 2019</a:t>
            </a:r>
          </a:p>
          <a:p>
            <a:pPr marL="201168" lvl="1" indent="0" algn="ctr">
              <a:buNone/>
            </a:pPr>
            <a:endParaRPr lang="nl-NL" sz="3200" b="1" dirty="0"/>
          </a:p>
          <a:p>
            <a:pPr marL="201168" lvl="1" indent="0">
              <a:buNone/>
            </a:pPr>
            <a:r>
              <a:rPr lang="nl-NL" b="1" dirty="0"/>
              <a:t>	- Actieve dossiers : 		94</a:t>
            </a:r>
          </a:p>
          <a:p>
            <a:pPr marL="201168" lvl="1" indent="0">
              <a:buNone/>
            </a:pPr>
            <a:r>
              <a:rPr lang="nl-NL" b="1" dirty="0"/>
              <a:t>	- </a:t>
            </a:r>
            <a:r>
              <a:rPr lang="nl-NL" b="1" dirty="0" err="1"/>
              <a:t>Crisisbed</a:t>
            </a:r>
            <a:r>
              <a:rPr lang="nl-NL" b="1" dirty="0"/>
              <a:t> opnames :		5</a:t>
            </a:r>
          </a:p>
          <a:p>
            <a:pPr marL="201168" lvl="1" indent="0">
              <a:buNone/>
            </a:pPr>
            <a:r>
              <a:rPr lang="nl-NL" b="1" dirty="0"/>
              <a:t>	- Cliëntsystemen :		73</a:t>
            </a:r>
          </a:p>
          <a:p>
            <a:pPr marL="201168" lvl="1" indent="0">
              <a:buNone/>
            </a:pPr>
            <a:r>
              <a:rPr lang="nl-NL" b="1" dirty="0"/>
              <a:t>	- Huisbezoeken en overleg :	528</a:t>
            </a:r>
          </a:p>
          <a:p>
            <a:pPr marL="201168" lvl="1" indent="0">
              <a:buNone/>
            </a:pPr>
            <a:r>
              <a:rPr lang="nl-NL" b="1" dirty="0"/>
              <a:t>	- GSM / chat / video :		1093</a:t>
            </a:r>
          </a:p>
          <a:p>
            <a:pPr marL="201168" lvl="1" indent="0">
              <a:buNone/>
            </a:pPr>
            <a:endParaRPr lang="nl-NL"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descr="Afbeelding met tekst, fotolijstje&#10;&#10;Automatisch gegenereerde beschrijving">
            <a:extLst>
              <a:ext uri="{FF2B5EF4-FFF2-40B4-BE49-F238E27FC236}">
                <a16:creationId xmlns:a16="http://schemas.microsoft.com/office/drawing/2014/main" id="{3A9C3A0E-66AA-4980-B0D6-2CB48FA67BA2}"/>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125896" y="1267149"/>
            <a:ext cx="2926942" cy="4033120"/>
          </a:xfrm>
          <a:prstGeom prst="rect">
            <a:avLst/>
          </a:prstGeom>
        </p:spPr>
      </p:pic>
      <p:sp>
        <p:nvSpPr>
          <p:cNvPr id="8" name="Slide Number Placeholder 5">
            <a:extLst>
              <a:ext uri="{FF2B5EF4-FFF2-40B4-BE49-F238E27FC236}">
                <a16:creationId xmlns:a16="http://schemas.microsoft.com/office/drawing/2014/main" id="{6119A45B-BA8C-8649-BC6A-23E1DCE7284F}"/>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17</a:t>
            </a:fld>
            <a:endParaRPr lang="en-US" dirty="0"/>
          </a:p>
        </p:txBody>
      </p:sp>
    </p:spTree>
    <p:extLst>
      <p:ext uri="{BB962C8B-B14F-4D97-AF65-F5344CB8AC3E}">
        <p14:creationId xmlns:p14="http://schemas.microsoft.com/office/powerpoint/2010/main" val="408593130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DODO</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BE" sz="2400" i="1" dirty="0"/>
              <a:t>“dodo kindje do, slaapt en doet zijn oogjes toe” (slaaplied uit Westhoek)</a:t>
            </a:r>
          </a:p>
          <a:p>
            <a:r>
              <a:rPr lang="nl-NL" sz="2400" i="1" dirty="0"/>
              <a:t>DODO : vogel uitgestorven omwille van hulpeloosheid</a:t>
            </a:r>
          </a:p>
          <a:p>
            <a:r>
              <a:rPr lang="nl-BE" sz="2400" i="1" dirty="0"/>
              <a:t>DODO in Alice in Wonderland : “iedereen is een winnaar</a:t>
            </a:r>
          </a:p>
          <a:p>
            <a:endParaRPr lang="nl-BE" sz="2400" i="1" dirty="0"/>
          </a:p>
          <a:p>
            <a:r>
              <a:rPr lang="nl-BE" sz="2400" b="1" dirty="0"/>
              <a:t>Preventief aanbod aan ongeboren en jonge kinderen via het werken met drug gebruikende ouders.</a:t>
            </a:r>
          </a:p>
          <a:p>
            <a:pPr marL="0" indent="0">
              <a:buNone/>
            </a:pPr>
            <a:r>
              <a:rPr lang="nl-BE" sz="2400" b="1" u="sng" dirty="0"/>
              <a:t>Hoofdoel</a:t>
            </a:r>
            <a:r>
              <a:rPr lang="nl-BE" sz="2400" b="1" dirty="0"/>
              <a:t> :</a:t>
            </a:r>
          </a:p>
          <a:p>
            <a:pPr marL="0" indent="0">
              <a:buNone/>
            </a:pPr>
            <a:r>
              <a:rPr lang="nl-BE" sz="2400" b="1" dirty="0"/>
              <a:t>	- veilig stellen van de geboorteomstandigheden</a:t>
            </a:r>
          </a:p>
          <a:p>
            <a:pPr marL="0" indent="0">
              <a:buNone/>
            </a:pPr>
            <a:r>
              <a:rPr lang="nl-BE" sz="2400" b="1" dirty="0"/>
              <a:t>	- vergroten van de ontplooiingskansen van jonge kinderen met drug 	  	  gebruikende ouders	</a:t>
            </a:r>
          </a:p>
          <a:p>
            <a:endParaRPr lang="nl-BE" sz="2400" b="1" i="1" dirty="0"/>
          </a:p>
          <a:p>
            <a:endParaRPr lang="nl-BE" sz="2400"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5733BDA2-AADA-F34B-8529-3FD2291DAA3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18</a:t>
            </a:fld>
            <a:endParaRPr lang="en-US" dirty="0"/>
          </a:p>
        </p:txBody>
      </p:sp>
    </p:spTree>
    <p:extLst>
      <p:ext uri="{BB962C8B-B14F-4D97-AF65-F5344CB8AC3E}">
        <p14:creationId xmlns:p14="http://schemas.microsoft.com/office/powerpoint/2010/main" val="3600786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658573" y="1246909"/>
            <a:ext cx="10874854" cy="4962698"/>
          </a:xfrm>
        </p:spPr>
        <p:txBody>
          <a:bodyPr>
            <a:noAutofit/>
          </a:bodyPr>
          <a:lstStyle/>
          <a:p>
            <a:endParaRPr lang="nl-BE" sz="3200" dirty="0"/>
          </a:p>
          <a:p>
            <a:pPr lvl="1"/>
            <a:endParaRPr lang="nl-NL" dirty="0"/>
          </a:p>
          <a:p>
            <a:pPr lvl="1"/>
            <a:endParaRPr lang="nl-NL" dirty="0"/>
          </a:p>
          <a:p>
            <a:pPr lvl="1"/>
            <a:endParaRPr lang="nl-NL" dirty="0"/>
          </a:p>
          <a:p>
            <a:pPr lvl="1"/>
            <a:endParaRPr lang="nl-NL" dirty="0"/>
          </a:p>
          <a:p>
            <a:pPr lvl="1" algn="ctr"/>
            <a:endParaRPr lang="nl-NL" b="1" dirty="0"/>
          </a:p>
          <a:p>
            <a:pPr lvl="1" algn="ctr"/>
            <a:endParaRPr lang="nl-NL" b="1" dirty="0"/>
          </a:p>
          <a:p>
            <a:pPr lvl="7" algn="ctr"/>
            <a:endParaRPr lang="nl-NL" b="1" dirty="0"/>
          </a:p>
          <a:p>
            <a:pPr lvl="1" algn="ctr"/>
            <a:endParaRPr lang="nl-NL" b="1" dirty="0"/>
          </a:p>
          <a:p>
            <a:pPr lvl="1" algn="ctr"/>
            <a:r>
              <a:rPr lang="nl-NL" b="1" dirty="0"/>
              <a:t>ROTARY KORTRIJK &amp; KOMPAS</a:t>
            </a:r>
          </a:p>
          <a:p>
            <a:pPr lvl="1" algn="ctr"/>
            <a:r>
              <a:rPr lang="nl-NL" b="1" dirty="0"/>
              <a:t>OPSTART : juni 2017</a:t>
            </a:r>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8" name="Afbeelding 7">
            <a:extLst>
              <a:ext uri="{FF2B5EF4-FFF2-40B4-BE49-F238E27FC236}">
                <a16:creationId xmlns:a16="http://schemas.microsoft.com/office/drawing/2014/main" id="{24638A9A-7972-48AE-BD15-7DCF018BA61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54052" y="1246909"/>
            <a:ext cx="3075966" cy="4631820"/>
          </a:xfrm>
          <a:prstGeom prst="rect">
            <a:avLst/>
          </a:prstGeom>
        </p:spPr>
      </p:pic>
      <p:pic>
        <p:nvPicPr>
          <p:cNvPr id="10" name="Afbeelding 9" descr="Afbeelding met gebouw, lucht, buiten, huis&#10;&#10;Automatisch gegenereerde beschrijving">
            <a:extLst>
              <a:ext uri="{FF2B5EF4-FFF2-40B4-BE49-F238E27FC236}">
                <a16:creationId xmlns:a16="http://schemas.microsoft.com/office/drawing/2014/main" id="{46090043-A609-45EB-88F8-894BF6692DF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229994" y="1267149"/>
            <a:ext cx="5028364" cy="3339735"/>
          </a:xfrm>
          <a:prstGeom prst="rect">
            <a:avLst/>
          </a:prstGeom>
        </p:spPr>
      </p:pic>
      <p:sp>
        <p:nvSpPr>
          <p:cNvPr id="9" name="Slide Number Placeholder 5">
            <a:extLst>
              <a:ext uri="{FF2B5EF4-FFF2-40B4-BE49-F238E27FC236}">
                <a16:creationId xmlns:a16="http://schemas.microsoft.com/office/drawing/2014/main" id="{4DA43DD6-2C71-D147-AD8E-68424A39B51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19</a:t>
            </a:fld>
            <a:endParaRPr lang="en-US" dirty="0"/>
          </a:p>
        </p:txBody>
      </p:sp>
    </p:spTree>
    <p:extLst>
      <p:ext uri="{BB962C8B-B14F-4D97-AF65-F5344CB8AC3E}">
        <p14:creationId xmlns:p14="http://schemas.microsoft.com/office/powerpoint/2010/main" val="39470623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Afbeelding 4" descr="Afbeelding met persoon, poseren, staand, mensen&#10;&#10;Automatisch gegenereerde beschrijving">
            <a:extLst>
              <a:ext uri="{FF2B5EF4-FFF2-40B4-BE49-F238E27FC236}">
                <a16:creationId xmlns:a16="http://schemas.microsoft.com/office/drawing/2014/main" id="{C15446D6-7874-44CD-B453-2AE7233D7EA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685655" y="1388259"/>
            <a:ext cx="6145052" cy="4771070"/>
          </a:xfrm>
          <a:prstGeom prst="rect">
            <a:avLst/>
          </a:prstGeom>
        </p:spPr>
      </p:pic>
      <p:sp>
        <p:nvSpPr>
          <p:cNvPr id="21" name="Tekstvak 17">
            <a:extLst>
              <a:ext uri="{FF2B5EF4-FFF2-40B4-BE49-F238E27FC236}">
                <a16:creationId xmlns:a16="http://schemas.microsoft.com/office/drawing/2014/main" id="{799F9B60-EFDD-9E42-8257-8969CD890383}"/>
              </a:ext>
            </a:extLst>
          </p:cNvPr>
          <p:cNvSpPr txBox="1"/>
          <p:nvPr/>
        </p:nvSpPr>
        <p:spPr>
          <a:xfrm>
            <a:off x="2685655" y="5839073"/>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00355" y="289815"/>
            <a:ext cx="10874853" cy="616227"/>
          </a:xfrm>
        </p:spPr>
        <p:txBody>
          <a:bodyPr>
            <a:normAutofit/>
          </a:bodyPr>
          <a:lstStyle/>
          <a:p>
            <a:r>
              <a:rPr lang="nl-NL" dirty="0"/>
              <a:t>D</a:t>
            </a:r>
            <a:r>
              <a:rPr lang="nl-BE" dirty="0" err="1"/>
              <a:t>istrictscommissie</a:t>
            </a:r>
            <a:r>
              <a:rPr lang="nl-BE" dirty="0"/>
              <a:t> DaG</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22" name="Tekstvak 21">
            <a:extLst>
              <a:ext uri="{FF2B5EF4-FFF2-40B4-BE49-F238E27FC236}">
                <a16:creationId xmlns:a16="http://schemas.microsoft.com/office/drawing/2014/main" id="{0E46BF26-5551-4E21-9486-EBD789735569}"/>
              </a:ext>
            </a:extLst>
          </p:cNvPr>
          <p:cNvSpPr txBox="1"/>
          <p:nvPr/>
        </p:nvSpPr>
        <p:spPr>
          <a:xfrm>
            <a:off x="3190860" y="5814535"/>
            <a:ext cx="1093076" cy="369332"/>
          </a:xfrm>
          <a:prstGeom prst="rect">
            <a:avLst/>
          </a:prstGeom>
          <a:noFill/>
        </p:spPr>
        <p:txBody>
          <a:bodyPr wrap="square" rtlCol="0">
            <a:spAutoFit/>
          </a:bodyPr>
          <a:lstStyle/>
          <a:p>
            <a:r>
              <a:rPr lang="nl-NL" b="1" dirty="0">
                <a:solidFill>
                  <a:schemeClr val="bg1"/>
                </a:solidFill>
              </a:rPr>
              <a:t>Heidi</a:t>
            </a:r>
            <a:endParaRPr lang="nl-BE" b="1" dirty="0">
              <a:solidFill>
                <a:schemeClr val="bg1"/>
              </a:solidFill>
            </a:endParaRPr>
          </a:p>
        </p:txBody>
      </p:sp>
      <p:sp>
        <p:nvSpPr>
          <p:cNvPr id="23" name="Tekstvak 22">
            <a:extLst>
              <a:ext uri="{FF2B5EF4-FFF2-40B4-BE49-F238E27FC236}">
                <a16:creationId xmlns:a16="http://schemas.microsoft.com/office/drawing/2014/main" id="{7BCF40CD-E923-40DB-9B96-3A073E495A42}"/>
              </a:ext>
            </a:extLst>
          </p:cNvPr>
          <p:cNvSpPr txBox="1"/>
          <p:nvPr/>
        </p:nvSpPr>
        <p:spPr>
          <a:xfrm>
            <a:off x="4944706" y="5839073"/>
            <a:ext cx="1093076" cy="369332"/>
          </a:xfrm>
          <a:prstGeom prst="rect">
            <a:avLst/>
          </a:prstGeom>
          <a:noFill/>
        </p:spPr>
        <p:txBody>
          <a:bodyPr wrap="square" rtlCol="0">
            <a:spAutoFit/>
          </a:bodyPr>
          <a:lstStyle/>
          <a:p>
            <a:r>
              <a:rPr lang="nl-NL" b="1" dirty="0">
                <a:solidFill>
                  <a:schemeClr val="bg1"/>
                </a:solidFill>
              </a:rPr>
              <a:t>Koen</a:t>
            </a:r>
            <a:endParaRPr lang="nl-BE" b="1" dirty="0">
              <a:solidFill>
                <a:schemeClr val="bg1"/>
              </a:solidFill>
            </a:endParaRPr>
          </a:p>
        </p:txBody>
      </p:sp>
      <p:sp>
        <p:nvSpPr>
          <p:cNvPr id="24" name="Tekstvak 23">
            <a:extLst>
              <a:ext uri="{FF2B5EF4-FFF2-40B4-BE49-F238E27FC236}">
                <a16:creationId xmlns:a16="http://schemas.microsoft.com/office/drawing/2014/main" id="{6AD2C68C-6835-45DF-95B3-0F24D25BC162}"/>
              </a:ext>
            </a:extLst>
          </p:cNvPr>
          <p:cNvSpPr txBox="1"/>
          <p:nvPr/>
        </p:nvSpPr>
        <p:spPr>
          <a:xfrm>
            <a:off x="6379100" y="5831543"/>
            <a:ext cx="1093076" cy="369332"/>
          </a:xfrm>
          <a:prstGeom prst="rect">
            <a:avLst/>
          </a:prstGeom>
          <a:noFill/>
        </p:spPr>
        <p:txBody>
          <a:bodyPr wrap="square" rtlCol="0">
            <a:spAutoFit/>
          </a:bodyPr>
          <a:lstStyle/>
          <a:p>
            <a:r>
              <a:rPr lang="nl-NL" b="1" dirty="0">
                <a:solidFill>
                  <a:schemeClr val="bg1"/>
                </a:solidFill>
              </a:rPr>
              <a:t>Lydwine</a:t>
            </a:r>
            <a:endParaRPr lang="nl-BE" b="1" dirty="0">
              <a:solidFill>
                <a:schemeClr val="bg1"/>
              </a:solidFill>
            </a:endParaRPr>
          </a:p>
        </p:txBody>
      </p:sp>
      <p:sp>
        <p:nvSpPr>
          <p:cNvPr id="25" name="Tekstvak 24">
            <a:extLst>
              <a:ext uri="{FF2B5EF4-FFF2-40B4-BE49-F238E27FC236}">
                <a16:creationId xmlns:a16="http://schemas.microsoft.com/office/drawing/2014/main" id="{89617D6D-ECE3-44B2-8CC7-BA1DE5E38260}"/>
              </a:ext>
            </a:extLst>
          </p:cNvPr>
          <p:cNvSpPr txBox="1"/>
          <p:nvPr/>
        </p:nvSpPr>
        <p:spPr>
          <a:xfrm>
            <a:off x="7750295" y="5854821"/>
            <a:ext cx="1093076" cy="369332"/>
          </a:xfrm>
          <a:prstGeom prst="rect">
            <a:avLst/>
          </a:prstGeom>
          <a:noFill/>
        </p:spPr>
        <p:txBody>
          <a:bodyPr wrap="square" rtlCol="0">
            <a:spAutoFit/>
          </a:bodyPr>
          <a:lstStyle/>
          <a:p>
            <a:r>
              <a:rPr lang="nl-NL" dirty="0">
                <a:solidFill>
                  <a:schemeClr val="bg1"/>
                </a:solidFill>
              </a:rPr>
              <a:t>Freddy</a:t>
            </a:r>
            <a:endParaRPr lang="nl-BE" dirty="0">
              <a:solidFill>
                <a:schemeClr val="bg1"/>
              </a:solidFill>
            </a:endParaRPr>
          </a:p>
        </p:txBody>
      </p:sp>
      <p:sp>
        <p:nvSpPr>
          <p:cNvPr id="18" name="Tekstvak 17">
            <a:extLst>
              <a:ext uri="{FF2B5EF4-FFF2-40B4-BE49-F238E27FC236}">
                <a16:creationId xmlns:a16="http://schemas.microsoft.com/office/drawing/2014/main" id="{7CD899B8-50B5-4644-92DA-B070FDA36964}"/>
              </a:ext>
            </a:extLst>
          </p:cNvPr>
          <p:cNvSpPr txBox="1"/>
          <p:nvPr/>
        </p:nvSpPr>
        <p:spPr>
          <a:xfrm>
            <a:off x="2685656" y="1040052"/>
            <a:ext cx="6145052" cy="369332"/>
          </a:xfrm>
          <a:prstGeom prst="rect">
            <a:avLst/>
          </a:prstGeom>
          <a:solidFill>
            <a:srgbClr val="2F5597"/>
          </a:solidFill>
        </p:spPr>
        <p:txBody>
          <a:bodyPr wrap="square" rtlCol="0">
            <a:spAutoFit/>
          </a:bodyPr>
          <a:lstStyle/>
          <a:p>
            <a:endParaRPr lang="nl-BE" b="1" dirty="0">
              <a:solidFill>
                <a:schemeClr val="bg1"/>
              </a:solidFill>
              <a:highlight>
                <a:srgbClr val="294392"/>
              </a:highlight>
            </a:endParaRPr>
          </a:p>
        </p:txBody>
      </p:sp>
      <p:sp>
        <p:nvSpPr>
          <p:cNvPr id="19" name="Tekstvak 18">
            <a:extLst>
              <a:ext uri="{FF2B5EF4-FFF2-40B4-BE49-F238E27FC236}">
                <a16:creationId xmlns:a16="http://schemas.microsoft.com/office/drawing/2014/main" id="{86727A5B-F670-4A60-888B-E335FED4BBBD}"/>
              </a:ext>
            </a:extLst>
          </p:cNvPr>
          <p:cNvSpPr txBox="1"/>
          <p:nvPr/>
        </p:nvSpPr>
        <p:spPr>
          <a:xfrm>
            <a:off x="3094437" y="1018927"/>
            <a:ext cx="1093076" cy="369332"/>
          </a:xfrm>
          <a:prstGeom prst="rect">
            <a:avLst/>
          </a:prstGeom>
          <a:noFill/>
        </p:spPr>
        <p:txBody>
          <a:bodyPr wrap="square" rtlCol="0">
            <a:spAutoFit/>
          </a:bodyPr>
          <a:lstStyle/>
          <a:p>
            <a:r>
              <a:rPr lang="nl-NL" b="1" dirty="0">
                <a:solidFill>
                  <a:schemeClr val="bg1"/>
                </a:solidFill>
              </a:rPr>
              <a:t>Christian</a:t>
            </a:r>
            <a:endParaRPr lang="nl-BE" b="1" dirty="0">
              <a:solidFill>
                <a:schemeClr val="bg1"/>
              </a:solidFill>
            </a:endParaRPr>
          </a:p>
        </p:txBody>
      </p:sp>
      <p:sp>
        <p:nvSpPr>
          <p:cNvPr id="20" name="Tekstvak 19">
            <a:extLst>
              <a:ext uri="{FF2B5EF4-FFF2-40B4-BE49-F238E27FC236}">
                <a16:creationId xmlns:a16="http://schemas.microsoft.com/office/drawing/2014/main" id="{953C87BD-6069-4FE8-A79A-18342A2F4F13}"/>
              </a:ext>
            </a:extLst>
          </p:cNvPr>
          <p:cNvSpPr txBox="1"/>
          <p:nvPr/>
        </p:nvSpPr>
        <p:spPr>
          <a:xfrm>
            <a:off x="4283936" y="1029859"/>
            <a:ext cx="1093076" cy="369332"/>
          </a:xfrm>
          <a:prstGeom prst="rect">
            <a:avLst/>
          </a:prstGeom>
          <a:noFill/>
        </p:spPr>
        <p:txBody>
          <a:bodyPr wrap="square" rtlCol="0">
            <a:spAutoFit/>
          </a:bodyPr>
          <a:lstStyle/>
          <a:p>
            <a:r>
              <a:rPr lang="nl-NL" b="1" dirty="0">
                <a:solidFill>
                  <a:schemeClr val="bg1"/>
                </a:solidFill>
              </a:rPr>
              <a:t>Vincent</a:t>
            </a:r>
            <a:endParaRPr lang="nl-BE" b="1" dirty="0">
              <a:solidFill>
                <a:schemeClr val="bg1"/>
              </a:solidFill>
            </a:endParaRPr>
          </a:p>
        </p:txBody>
      </p:sp>
      <p:sp>
        <p:nvSpPr>
          <p:cNvPr id="29" name="Tekstvak 28">
            <a:extLst>
              <a:ext uri="{FF2B5EF4-FFF2-40B4-BE49-F238E27FC236}">
                <a16:creationId xmlns:a16="http://schemas.microsoft.com/office/drawing/2014/main" id="{EE185AC4-0473-4C23-BD57-6BBDC393A91C}"/>
              </a:ext>
            </a:extLst>
          </p:cNvPr>
          <p:cNvSpPr txBox="1"/>
          <p:nvPr/>
        </p:nvSpPr>
        <p:spPr>
          <a:xfrm>
            <a:off x="5491244" y="1034252"/>
            <a:ext cx="1369814" cy="369332"/>
          </a:xfrm>
          <a:prstGeom prst="rect">
            <a:avLst/>
          </a:prstGeom>
          <a:noFill/>
        </p:spPr>
        <p:txBody>
          <a:bodyPr wrap="square" rtlCol="0">
            <a:spAutoFit/>
          </a:bodyPr>
          <a:lstStyle/>
          <a:p>
            <a:r>
              <a:rPr lang="nl-NL" b="1" dirty="0">
                <a:solidFill>
                  <a:schemeClr val="bg1"/>
                </a:solidFill>
              </a:rPr>
              <a:t>Dominiek</a:t>
            </a:r>
            <a:endParaRPr lang="nl-BE" b="1" dirty="0">
              <a:solidFill>
                <a:schemeClr val="bg1"/>
              </a:solidFill>
            </a:endParaRPr>
          </a:p>
        </p:txBody>
      </p:sp>
      <p:sp>
        <p:nvSpPr>
          <p:cNvPr id="30" name="Tekstvak 29">
            <a:extLst>
              <a:ext uri="{FF2B5EF4-FFF2-40B4-BE49-F238E27FC236}">
                <a16:creationId xmlns:a16="http://schemas.microsoft.com/office/drawing/2014/main" id="{90D87D87-19C5-4922-A1EB-CF902125961B}"/>
              </a:ext>
            </a:extLst>
          </p:cNvPr>
          <p:cNvSpPr txBox="1"/>
          <p:nvPr/>
        </p:nvSpPr>
        <p:spPr>
          <a:xfrm>
            <a:off x="6758792" y="1043203"/>
            <a:ext cx="954404" cy="369332"/>
          </a:xfrm>
          <a:prstGeom prst="rect">
            <a:avLst/>
          </a:prstGeom>
          <a:noFill/>
        </p:spPr>
        <p:txBody>
          <a:bodyPr wrap="square" rtlCol="0">
            <a:spAutoFit/>
          </a:bodyPr>
          <a:lstStyle/>
          <a:p>
            <a:r>
              <a:rPr lang="nl-NL" b="1" dirty="0">
                <a:solidFill>
                  <a:schemeClr val="bg1"/>
                </a:solidFill>
              </a:rPr>
              <a:t>Claude</a:t>
            </a:r>
            <a:endParaRPr lang="nl-BE" b="1" dirty="0">
              <a:solidFill>
                <a:schemeClr val="bg1"/>
              </a:solidFill>
            </a:endParaRPr>
          </a:p>
        </p:txBody>
      </p:sp>
      <p:sp>
        <p:nvSpPr>
          <p:cNvPr id="31" name="Tekstvak 30">
            <a:extLst>
              <a:ext uri="{FF2B5EF4-FFF2-40B4-BE49-F238E27FC236}">
                <a16:creationId xmlns:a16="http://schemas.microsoft.com/office/drawing/2014/main" id="{1D6C2664-025B-4ED0-91AF-A1658D19581E}"/>
              </a:ext>
            </a:extLst>
          </p:cNvPr>
          <p:cNvSpPr txBox="1"/>
          <p:nvPr/>
        </p:nvSpPr>
        <p:spPr>
          <a:xfrm>
            <a:off x="7773350" y="1034675"/>
            <a:ext cx="1093076" cy="369332"/>
          </a:xfrm>
          <a:prstGeom prst="rect">
            <a:avLst/>
          </a:prstGeom>
          <a:noFill/>
        </p:spPr>
        <p:txBody>
          <a:bodyPr wrap="square" rtlCol="0">
            <a:spAutoFit/>
          </a:bodyPr>
          <a:lstStyle/>
          <a:p>
            <a:r>
              <a:rPr lang="nl-NL" b="1" dirty="0">
                <a:solidFill>
                  <a:schemeClr val="bg1"/>
                </a:solidFill>
              </a:rPr>
              <a:t>Paul</a:t>
            </a:r>
            <a:endParaRPr lang="nl-BE" b="1" dirty="0">
              <a:solidFill>
                <a:schemeClr val="bg1"/>
              </a:solidFill>
            </a:endParaRPr>
          </a:p>
        </p:txBody>
      </p:sp>
      <p:sp>
        <p:nvSpPr>
          <p:cNvPr id="17" name="Slide Number Placeholder 5">
            <a:extLst>
              <a:ext uri="{FF2B5EF4-FFF2-40B4-BE49-F238E27FC236}">
                <a16:creationId xmlns:a16="http://schemas.microsoft.com/office/drawing/2014/main" id="{B605485C-BE71-9240-8543-BF2CA19FE9BC}"/>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a:t>
            </a:fld>
            <a:endParaRPr lang="en-US" dirty="0"/>
          </a:p>
        </p:txBody>
      </p:sp>
    </p:spTree>
    <p:extLst>
      <p:ext uri="{BB962C8B-B14F-4D97-AF65-F5344CB8AC3E}">
        <p14:creationId xmlns:p14="http://schemas.microsoft.com/office/powerpoint/2010/main" val="31683692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NL" sz="3200" b="1" dirty="0"/>
              <a:t>WOONPROJECT</a:t>
            </a:r>
          </a:p>
          <a:p>
            <a:pPr lvl="1"/>
            <a:r>
              <a:rPr lang="nl-NL" b="1" dirty="0"/>
              <a:t>AANBIEDEN VAN BEGELEIDE STUDIO aan ex gebruikers met :</a:t>
            </a:r>
          </a:p>
          <a:p>
            <a:pPr lvl="2"/>
            <a:r>
              <a:rPr lang="nl-NL" sz="2400" b="1" dirty="0"/>
              <a:t>Betaalbare infrastructuur voor 6 maand</a:t>
            </a:r>
          </a:p>
          <a:p>
            <a:pPr lvl="2"/>
            <a:r>
              <a:rPr lang="nl-NL" sz="2400" b="1" dirty="0"/>
              <a:t>Toezicht &amp; begeleiding op dagelijks functioneren</a:t>
            </a:r>
          </a:p>
          <a:p>
            <a:pPr lvl="1"/>
            <a:endParaRPr lang="nl-NL" sz="3000" b="1" dirty="0"/>
          </a:p>
          <a:p>
            <a:pPr lvl="1"/>
            <a:r>
              <a:rPr lang="nl-NL" b="1" dirty="0"/>
              <a:t>Woning ter beschikking gesteld door ROTARY KORTRIJK met :</a:t>
            </a:r>
          </a:p>
          <a:p>
            <a:pPr lvl="2"/>
            <a:r>
              <a:rPr lang="nl-NL" sz="2400" b="1" dirty="0"/>
              <a:t>drie slaapkamers</a:t>
            </a:r>
          </a:p>
          <a:p>
            <a:pPr lvl="2"/>
            <a:r>
              <a:rPr lang="nl-NL" sz="2400" b="1" dirty="0"/>
              <a:t>Gemeenschappelijke keuken / living / sanitair</a:t>
            </a:r>
          </a:p>
          <a:p>
            <a:pPr lvl="1"/>
            <a:endParaRPr lang="nl-NL" sz="3000" b="1" dirty="0"/>
          </a:p>
          <a:p>
            <a:pPr lvl="1"/>
            <a:r>
              <a:rPr lang="nl-NL" b="1" dirty="0"/>
              <a:t>Begeleiding vanuit Kompas-Kier</a:t>
            </a:r>
          </a:p>
          <a:p>
            <a:pPr lvl="2"/>
            <a:endParaRPr lang="nl-BE" sz="1400" b="1"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D1DB8335-7AFC-5441-9EE1-AE0BDB9D25D3}"/>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20</a:t>
            </a:fld>
            <a:endParaRPr lang="en-US" dirty="0"/>
          </a:p>
        </p:txBody>
      </p:sp>
    </p:spTree>
    <p:extLst>
      <p:ext uri="{BB962C8B-B14F-4D97-AF65-F5344CB8AC3E}">
        <p14:creationId xmlns:p14="http://schemas.microsoft.com/office/powerpoint/2010/main" val="2083371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p:txBody>
          <a:bodyPr>
            <a:normAutofit/>
          </a:bodyPr>
          <a:lstStyle/>
          <a:p>
            <a:r>
              <a:rPr lang="nl-NL" dirty="0">
                <a:solidFill>
                  <a:schemeClr val="tx1"/>
                </a:solidFill>
              </a:rPr>
              <a:t>KOMPAS WOONPROJECT</a:t>
            </a:r>
            <a:endParaRPr lang="en-BE" dirty="0">
              <a:solidFill>
                <a:schemeClr val="tx1"/>
              </a:solidFill>
            </a:endParaRPr>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p:txBody>
          <a:bodyPr>
            <a:noAutofit/>
          </a:bodyPr>
          <a:lstStyle/>
          <a:p>
            <a:r>
              <a:rPr lang="nl-BE" sz="3200" b="1" dirty="0"/>
              <a:t>WOONPROJECT – cijfers :</a:t>
            </a:r>
          </a:p>
          <a:p>
            <a:pPr lvl="1"/>
            <a:r>
              <a:rPr lang="nl-BE" sz="2000" b="1" dirty="0"/>
              <a:t>Aantal personen : 		2018 : 5		2019 : 6</a:t>
            </a:r>
          </a:p>
          <a:p>
            <a:pPr marL="201168" lvl="1" indent="0">
              <a:buNone/>
            </a:pPr>
            <a:endParaRPr lang="nl-BE" sz="2000" b="1" dirty="0"/>
          </a:p>
          <a:p>
            <a:pPr lvl="1"/>
            <a:r>
              <a:rPr lang="nl-BE" sz="2000" b="1" dirty="0"/>
              <a:t>Aantal dagen in gebruik :	2018 :453	2019 : 453</a:t>
            </a:r>
          </a:p>
          <a:p>
            <a:pPr lvl="1"/>
            <a:endParaRPr lang="nl-NL" dirty="0"/>
          </a:p>
          <a:p>
            <a:pPr lvl="1"/>
            <a:endParaRPr lang="nl-NL" dirty="0"/>
          </a:p>
          <a:p>
            <a:pPr marL="201168" lvl="1" indent="0" algn="ctr">
              <a:buNone/>
            </a:pP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877385"/>
            <a:ext cx="3938648" cy="1559916"/>
          </a:xfrm>
          <a:prstGeom prst="rect">
            <a:avLst/>
          </a:prstGeom>
        </p:spPr>
      </p:pic>
      <p:sp>
        <p:nvSpPr>
          <p:cNvPr id="6" name="Stroomdiagram: Alternatief proces 29">
            <a:extLst>
              <a:ext uri="{FF2B5EF4-FFF2-40B4-BE49-F238E27FC236}">
                <a16:creationId xmlns:a16="http://schemas.microsoft.com/office/drawing/2014/main" id="{C2C88177-38B6-4866-9E56-C9FBC4C21E91}"/>
              </a:ext>
            </a:extLst>
          </p:cNvPr>
          <p:cNvSpPr>
            <a:spLocks noChangeArrowheads="1"/>
          </p:cNvSpPr>
          <p:nvPr/>
        </p:nvSpPr>
        <p:spPr bwMode="auto">
          <a:xfrm>
            <a:off x="679836" y="4424855"/>
            <a:ext cx="6710338" cy="1525973"/>
          </a:xfrm>
          <a:prstGeom prst="flowChartAlternateProcess">
            <a:avLst/>
          </a:prstGeom>
          <a:solidFill>
            <a:srgbClr val="D7E4BD"/>
          </a:solidFill>
          <a:ln w="25400">
            <a:solidFill>
              <a:srgbClr val="71893F"/>
            </a:solidFill>
            <a:miter lim="800000"/>
            <a:headEnd/>
            <a:tailEnd/>
          </a:ln>
          <a:effectLst>
            <a:outerShdw dist="38100" dir="8100000" algn="tr" rotWithShape="0">
              <a:srgbClr val="000000">
                <a:alpha val="39998"/>
              </a:srgbClr>
            </a:outerShdw>
          </a:effectLst>
        </p:spPr>
        <p:txBody>
          <a:bodyPr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a:spcBef>
                <a:spcPct val="0"/>
              </a:spcBef>
              <a:buFontTx/>
              <a:buNone/>
            </a:pPr>
            <a:r>
              <a:rPr lang="nl-NL" altLang="nl-BE" sz="2800" dirty="0">
                <a:latin typeface="Tahoma" panose="020B0604030504040204" pitchFamily="34" charset="0"/>
                <a:ea typeface="Calibri" panose="020F0502020204030204" pitchFamily="34" charset="0"/>
                <a:cs typeface="Tahoma" panose="020B0604030504040204" pitchFamily="34" charset="0"/>
              </a:rPr>
              <a:t>Met een dak boven je hoofd kun je beginnen leven.</a:t>
            </a:r>
            <a:endParaRPr lang="nl-NL" altLang="nl-BE" sz="2800" dirty="0">
              <a:ea typeface="Calibri" panose="020F0502020204030204" pitchFamily="34" charset="0"/>
              <a:cs typeface="Tahoma" panose="020B0604030504040204" pitchFamily="34" charset="0"/>
            </a:endParaRPr>
          </a:p>
        </p:txBody>
      </p:sp>
      <p:pic>
        <p:nvPicPr>
          <p:cNvPr id="8" name="Afbeelding 7" descr="Afbeelding met persoon, grond, groep, buiten&#10;&#10;Automatisch gegenereerde beschrijving">
            <a:extLst>
              <a:ext uri="{FF2B5EF4-FFF2-40B4-BE49-F238E27FC236}">
                <a16:creationId xmlns:a16="http://schemas.microsoft.com/office/drawing/2014/main" id="{F44EFBB5-FA08-4D57-B314-77479E48A32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7634209" y="1344329"/>
            <a:ext cx="4377443" cy="2917616"/>
          </a:xfrm>
          <a:prstGeom prst="rect">
            <a:avLst/>
          </a:prstGeom>
        </p:spPr>
      </p:pic>
      <p:sp>
        <p:nvSpPr>
          <p:cNvPr id="9" name="Slide Number Placeholder 5">
            <a:extLst>
              <a:ext uri="{FF2B5EF4-FFF2-40B4-BE49-F238E27FC236}">
                <a16:creationId xmlns:a16="http://schemas.microsoft.com/office/drawing/2014/main" id="{CB6C770E-38FE-644D-A74D-849559598EA5}"/>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21</a:t>
            </a:fld>
            <a:endParaRPr lang="en-US" dirty="0"/>
          </a:p>
        </p:txBody>
      </p:sp>
    </p:spTree>
    <p:extLst>
      <p:ext uri="{BB962C8B-B14F-4D97-AF65-F5344CB8AC3E}">
        <p14:creationId xmlns:p14="http://schemas.microsoft.com/office/powerpoint/2010/main" val="19666143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inhoud 4">
            <a:extLst>
              <a:ext uri="{FF2B5EF4-FFF2-40B4-BE49-F238E27FC236}">
                <a16:creationId xmlns:a16="http://schemas.microsoft.com/office/drawing/2014/main" id="{17DFCECD-EDEF-4C21-99F0-F89EF650E05A}"/>
              </a:ext>
            </a:extLst>
          </p:cNvPr>
          <p:cNvSpPr>
            <a:spLocks noGrp="1"/>
          </p:cNvSpPr>
          <p:nvPr>
            <p:ph idx="1"/>
          </p:nvPr>
        </p:nvSpPr>
        <p:spPr>
          <a:xfrm>
            <a:off x="679837" y="1471447"/>
            <a:ext cx="10874854" cy="4738159"/>
          </a:xfrm>
        </p:spPr>
        <p:txBody>
          <a:bodyPr>
            <a:normAutofit/>
          </a:bodyPr>
          <a:lstStyle/>
          <a:p>
            <a:pPr algn="ctr"/>
            <a:r>
              <a:rPr lang="nl-NL" sz="6000" dirty="0">
                <a:solidFill>
                  <a:srgbClr val="F7A81B"/>
                </a:solidFill>
              </a:rPr>
              <a:t>Zeer hartelijk dank </a:t>
            </a:r>
          </a:p>
          <a:p>
            <a:pPr algn="ctr"/>
            <a:r>
              <a:rPr lang="nl-NL" sz="6000" dirty="0">
                <a:solidFill>
                  <a:srgbClr val="F7A81B"/>
                </a:solidFill>
              </a:rPr>
              <a:t>voor jullie deelname!</a:t>
            </a:r>
            <a:endParaRPr lang="nl-BE" sz="6000" dirty="0">
              <a:solidFill>
                <a:srgbClr val="F7A81B"/>
              </a:solidFill>
            </a:endParaRPr>
          </a:p>
        </p:txBody>
      </p:sp>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0" y="463509"/>
            <a:ext cx="11554689" cy="616227"/>
          </a:xfrm>
        </p:spPr>
        <p:txBody>
          <a:bodyPr>
            <a:normAutofit/>
          </a:bodyPr>
          <a:lstStyle/>
          <a:p>
            <a:r>
              <a:rPr lang="nl-NL" sz="3600" dirty="0"/>
              <a:t>     </a:t>
            </a:r>
            <a:endParaRPr lang="en-BE" sz="36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3" name="Tekstvak 2">
            <a:extLst>
              <a:ext uri="{FF2B5EF4-FFF2-40B4-BE49-F238E27FC236}">
                <a16:creationId xmlns:a16="http://schemas.microsoft.com/office/drawing/2014/main" id="{8021B1A3-9C1D-4B6B-905F-C00D47A4B5C0}"/>
              </a:ext>
            </a:extLst>
          </p:cNvPr>
          <p:cNvSpPr txBox="1"/>
          <p:nvPr/>
        </p:nvSpPr>
        <p:spPr>
          <a:xfrm>
            <a:off x="180348" y="3728258"/>
            <a:ext cx="12192000" cy="1107996"/>
          </a:xfrm>
          <a:prstGeom prst="rect">
            <a:avLst/>
          </a:prstGeom>
          <a:noFill/>
        </p:spPr>
        <p:txBody>
          <a:bodyPr wrap="square" rtlCol="0">
            <a:spAutoFit/>
          </a:bodyPr>
          <a:lstStyle/>
          <a:p>
            <a:pPr algn="ctr"/>
            <a:r>
              <a:rPr lang="nl-NL" sz="6600" b="1" dirty="0">
                <a:solidFill>
                  <a:srgbClr val="F7A81B"/>
                </a:solidFill>
                <a:latin typeface="+mj-lt"/>
              </a:rPr>
              <a:t>https://rotary2130.org/</a:t>
            </a:r>
            <a:endParaRPr lang="nl-BE" sz="6600" b="1" dirty="0">
              <a:solidFill>
                <a:srgbClr val="FFC000"/>
              </a:solidFill>
              <a:latin typeface="+mj-lt"/>
            </a:endParaRPr>
          </a:p>
        </p:txBody>
      </p:sp>
      <p:sp>
        <p:nvSpPr>
          <p:cNvPr id="8" name="Slide Number Placeholder 5">
            <a:extLst>
              <a:ext uri="{FF2B5EF4-FFF2-40B4-BE49-F238E27FC236}">
                <a16:creationId xmlns:a16="http://schemas.microsoft.com/office/drawing/2014/main" id="{C95A2425-1730-884F-9769-A87EF8582644}"/>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22</a:t>
            </a:fld>
            <a:endParaRPr lang="en-US" dirty="0"/>
          </a:p>
        </p:txBody>
      </p:sp>
    </p:spTree>
    <p:extLst>
      <p:ext uri="{BB962C8B-B14F-4D97-AF65-F5344CB8AC3E}">
        <p14:creationId xmlns:p14="http://schemas.microsoft.com/office/powerpoint/2010/main" val="32122416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ctrTitle"/>
          </p:nvPr>
        </p:nvSpPr>
        <p:spPr>
          <a:xfrm>
            <a:off x="890803" y="512801"/>
            <a:ext cx="10058400" cy="2960972"/>
          </a:xfrm>
        </p:spPr>
        <p:txBody>
          <a:bodyPr>
            <a:normAutofit/>
          </a:bodyPr>
          <a:lstStyle/>
          <a:p>
            <a:br>
              <a:rPr lang="nl-BE" dirty="0"/>
            </a:br>
            <a:r>
              <a:rPr lang="nl-BE" dirty="0"/>
              <a:t>Samen Zonder Pesten</a:t>
            </a:r>
            <a:br>
              <a:rPr lang="nl-BE" dirty="0"/>
            </a:br>
            <a:r>
              <a:rPr lang="nl-BE" sz="4400" dirty="0"/>
              <a:t>School Zonder Pesten vzw</a:t>
            </a:r>
            <a:endParaRPr lang="en-BE" sz="4400"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type="subTitle" idx="1"/>
          </p:nvPr>
        </p:nvSpPr>
        <p:spPr>
          <a:xfrm>
            <a:off x="890803" y="3627373"/>
            <a:ext cx="10058400" cy="1143000"/>
          </a:xfrm>
        </p:spPr>
        <p:txBody>
          <a:bodyPr>
            <a:noAutofit/>
          </a:bodyPr>
          <a:lstStyle/>
          <a:p>
            <a:r>
              <a:rPr lang="nl-BE" dirty="0"/>
              <a:t>CHRISTIAN AGNEESSENS</a:t>
            </a:r>
          </a:p>
          <a:p>
            <a:r>
              <a:rPr lang="nl-BE" dirty="0"/>
              <a:t>Rotary DEINZE</a:t>
            </a:r>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3DDDDA22-3F1A-DB4C-B30F-FC0E5EEBA4F8}"/>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3</a:t>
            </a:fld>
            <a:endParaRPr lang="en-US" dirty="0"/>
          </a:p>
        </p:txBody>
      </p:sp>
    </p:spTree>
    <p:extLst>
      <p:ext uri="{BB962C8B-B14F-4D97-AF65-F5344CB8AC3E}">
        <p14:creationId xmlns:p14="http://schemas.microsoft.com/office/powerpoint/2010/main" val="21629836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EEN SCHOOL …</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156137" y="2110120"/>
            <a:ext cx="10226565" cy="3205317"/>
          </a:xfrm>
        </p:spPr>
        <p:txBody>
          <a:bodyPr>
            <a:noAutofit/>
          </a:bodyPr>
          <a:lstStyle/>
          <a:p>
            <a:r>
              <a:rPr lang="nl-BE" dirty="0"/>
              <a:t>… moet een plek zijn waar kinderen zorgeloos en in alle veiligheid kunnen leren, spelen, samen werken en opgroeien. Zeker in deze moeilijke en onwezenlijke coronatijden!</a:t>
            </a:r>
          </a:p>
          <a:p>
            <a:r>
              <a:rPr lang="nl-BE" dirty="0"/>
              <a:t>Het welbevinden van onze (klein)kinderen verdient alle aandacht!</a:t>
            </a:r>
          </a:p>
          <a:p>
            <a:pPr lvl="1"/>
            <a:endParaRPr lang="en-BE"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38161FF2-DC75-9042-AC89-63A9363784C2}"/>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4</a:t>
            </a:fld>
            <a:endParaRPr lang="en-US" dirty="0"/>
          </a:p>
        </p:txBody>
      </p:sp>
    </p:spTree>
    <p:extLst>
      <p:ext uri="{BB962C8B-B14F-4D97-AF65-F5344CB8AC3E}">
        <p14:creationId xmlns:p14="http://schemas.microsoft.com/office/powerpoint/2010/main" val="42704137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PESTEN IN CIJFERS…</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4793496" y="1957254"/>
            <a:ext cx="6852767" cy="3389671"/>
          </a:xfrm>
        </p:spPr>
        <p:txBody>
          <a:bodyPr>
            <a:noAutofit/>
          </a:bodyPr>
          <a:lstStyle/>
          <a:p>
            <a:pPr lvl="1">
              <a:buFont typeface="Arial" panose="020B0604020202020204" pitchFamily="34" charset="0"/>
              <a:buChar char="•"/>
            </a:pPr>
            <a:r>
              <a:rPr lang="nl-BE" sz="2800" dirty="0"/>
              <a:t>5,5 % van de kinderen geeft aan ooit gepest te zijn. </a:t>
            </a:r>
          </a:p>
          <a:p>
            <a:pPr marL="201168" lvl="1" indent="0">
              <a:buNone/>
            </a:pPr>
            <a:r>
              <a:rPr lang="nl-BE" sz="2800" dirty="0"/>
              <a:t>  Dit is gemiddeld 1 kind per klas!</a:t>
            </a:r>
          </a:p>
          <a:p>
            <a:pPr lvl="1">
              <a:buFont typeface="Arial" panose="020B0604020202020204" pitchFamily="34" charset="0"/>
              <a:buChar char="•"/>
            </a:pPr>
            <a:r>
              <a:rPr lang="nl-BE" sz="2800" dirty="0"/>
              <a:t>Het pesten is het meest aanwezig bij kinderen tussen 10 en 14 jaar.</a:t>
            </a:r>
          </a:p>
          <a:p>
            <a:pPr lvl="1">
              <a:buFont typeface="Arial" panose="020B0604020202020204" pitchFamily="34" charset="0"/>
              <a:buChar char="•"/>
            </a:pPr>
            <a:r>
              <a:rPr lang="nl-BE" sz="2800" dirty="0"/>
              <a:t>Het probleem wordt te gemakkelijk afgedaan als : “dat vormt het karakter”, “hij/zij moet zich maar leren verdedigen”, …</a:t>
            </a:r>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1">
            <a:extLst>
              <a:ext uri="{FF2B5EF4-FFF2-40B4-BE49-F238E27FC236}">
                <a16:creationId xmlns:a16="http://schemas.microsoft.com/office/drawing/2014/main" id="{381C7CA2-9D05-45E0-903A-01E43F348F8D}"/>
              </a:ext>
            </a:extLst>
          </p:cNvPr>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354278" y="2049432"/>
            <a:ext cx="4439218" cy="3205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Slide Number Placeholder 5">
            <a:extLst>
              <a:ext uri="{FF2B5EF4-FFF2-40B4-BE49-F238E27FC236}">
                <a16:creationId xmlns:a16="http://schemas.microsoft.com/office/drawing/2014/main" id="{1D339CFB-7D7B-C24F-89C1-DBB597EED296}"/>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5</a:t>
            </a:fld>
            <a:endParaRPr lang="en-US" dirty="0"/>
          </a:p>
        </p:txBody>
      </p:sp>
    </p:spTree>
    <p:extLst>
      <p:ext uri="{BB962C8B-B14F-4D97-AF65-F5344CB8AC3E}">
        <p14:creationId xmlns:p14="http://schemas.microsoft.com/office/powerpoint/2010/main" val="193433484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MIKKEN OP PREVENTIE…</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4807254" y="1523846"/>
            <a:ext cx="7384746" cy="3716747"/>
          </a:xfrm>
        </p:spPr>
        <p:txBody>
          <a:bodyPr>
            <a:noAutofit/>
          </a:bodyPr>
          <a:lstStyle/>
          <a:p>
            <a:pPr lvl="1">
              <a:buFont typeface="Arial" panose="020B0604020202020204" pitchFamily="34" charset="0"/>
              <a:buChar char="•"/>
            </a:pPr>
            <a:r>
              <a:rPr lang="nl-BE" sz="2300" dirty="0"/>
              <a:t>Preventief werken aan sociale en emotionele vaardigheden.</a:t>
            </a:r>
          </a:p>
          <a:p>
            <a:pPr lvl="2">
              <a:buFont typeface="Arial" panose="020B0604020202020204" pitchFamily="34" charset="0"/>
              <a:buChar char="•"/>
            </a:pPr>
            <a:r>
              <a:rPr lang="nl-BE" sz="2300" dirty="0"/>
              <a:t>Ontwikkelen van empathie en hulpvaardigheid</a:t>
            </a:r>
          </a:p>
          <a:p>
            <a:pPr lvl="2">
              <a:buFont typeface="Arial" panose="020B0604020202020204" pitchFamily="34" charset="0"/>
              <a:buChar char="•"/>
            </a:pPr>
            <a:r>
              <a:rPr lang="nl-BE" sz="2300" dirty="0"/>
              <a:t>Ontdekken hoe je iemand kan troosten of helpen</a:t>
            </a:r>
          </a:p>
          <a:p>
            <a:pPr lvl="2">
              <a:buFont typeface="Arial" panose="020B0604020202020204" pitchFamily="34" charset="0"/>
              <a:buChar char="•"/>
            </a:pPr>
            <a:r>
              <a:rPr lang="nl-BE" sz="2300" dirty="0"/>
              <a:t>Gevoelens en emoties (durven) tonen</a:t>
            </a:r>
          </a:p>
          <a:p>
            <a:pPr lvl="1">
              <a:buFont typeface="Arial" panose="020B0604020202020204" pitchFamily="34" charset="0"/>
              <a:buChar char="•"/>
            </a:pPr>
            <a:r>
              <a:rPr lang="nl-BE" sz="2300" dirty="0"/>
              <a:t>De groep is heel belangrijk</a:t>
            </a:r>
          </a:p>
          <a:p>
            <a:pPr lvl="2">
              <a:buFont typeface="Arial" panose="020B0604020202020204" pitchFamily="34" charset="0"/>
              <a:buChar char="•"/>
            </a:pPr>
            <a:r>
              <a:rPr lang="nl-BE" sz="2300" dirty="0"/>
              <a:t>Grenzen aangeven en respecteren</a:t>
            </a:r>
          </a:p>
          <a:p>
            <a:pPr lvl="2">
              <a:buFont typeface="Arial" panose="020B0604020202020204" pitchFamily="34" charset="0"/>
              <a:buChar char="•"/>
            </a:pPr>
            <a:r>
              <a:rPr lang="nl-BE" sz="2300" dirty="0"/>
              <a:t>Samen oplossingen aanvaarden, leren bedenken en formuleren</a:t>
            </a:r>
          </a:p>
          <a:p>
            <a:pPr lvl="1">
              <a:buFont typeface="Arial" panose="020B0604020202020204" pitchFamily="34" charset="0"/>
              <a:buChar char="•"/>
            </a:pPr>
            <a:r>
              <a:rPr lang="nl-BE" sz="2300" b="1" dirty="0"/>
              <a:t>Hoe vroeger men hiermee begint, hoe beter.</a:t>
            </a:r>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a:extLst>
              <a:ext uri="{FF2B5EF4-FFF2-40B4-BE49-F238E27FC236}">
                <a16:creationId xmlns:a16="http://schemas.microsoft.com/office/drawing/2014/main" id="{11C4252B-C956-44E4-A268-A4649DF16446}"/>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80348" y="1612183"/>
            <a:ext cx="4416154" cy="3628256"/>
          </a:xfrm>
          <a:prstGeom prst="rect">
            <a:avLst/>
          </a:prstGeom>
        </p:spPr>
      </p:pic>
      <p:sp>
        <p:nvSpPr>
          <p:cNvPr id="8" name="Slide Number Placeholder 5">
            <a:extLst>
              <a:ext uri="{FF2B5EF4-FFF2-40B4-BE49-F238E27FC236}">
                <a16:creationId xmlns:a16="http://schemas.microsoft.com/office/drawing/2014/main" id="{CABC9224-D9F3-DB46-8C79-B03BC63B52B7}"/>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6</a:t>
            </a:fld>
            <a:endParaRPr lang="en-US" dirty="0"/>
          </a:p>
        </p:txBody>
      </p:sp>
    </p:spTree>
    <p:extLst>
      <p:ext uri="{BB962C8B-B14F-4D97-AF65-F5344CB8AC3E}">
        <p14:creationId xmlns:p14="http://schemas.microsoft.com/office/powerpoint/2010/main" val="15171341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NL" dirty="0"/>
              <a:t>V</a:t>
            </a:r>
            <a:r>
              <a:rPr lang="nl-BE" dirty="0"/>
              <a:t>ICTOR ALS PRAATMAATJE</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2949677" y="1423841"/>
            <a:ext cx="8686880" cy="3205317"/>
          </a:xfrm>
        </p:spPr>
        <p:txBody>
          <a:bodyPr>
            <a:noAutofit/>
          </a:bodyPr>
          <a:lstStyle/>
          <a:p>
            <a:pPr lvl="1">
              <a:buFont typeface="Arial" panose="020B0604020202020204" pitchFamily="34" charset="0"/>
              <a:buChar char="•"/>
            </a:pPr>
            <a:r>
              <a:rPr lang="nl-BE" sz="2800" dirty="0"/>
              <a:t>Gloednieuw project voor 1</a:t>
            </a:r>
            <a:r>
              <a:rPr lang="nl-BE" sz="2800" baseline="30000" dirty="0"/>
              <a:t>ste</a:t>
            </a:r>
            <a:r>
              <a:rPr lang="nl-BE" sz="2800" dirty="0"/>
              <a:t> en 2</a:t>
            </a:r>
            <a:r>
              <a:rPr lang="nl-BE" sz="2800" baseline="30000" dirty="0"/>
              <a:t>de</a:t>
            </a:r>
            <a:r>
              <a:rPr lang="nl-BE" sz="2800" dirty="0"/>
              <a:t> kleuterklas</a:t>
            </a:r>
          </a:p>
          <a:p>
            <a:pPr lvl="1">
              <a:buFont typeface="Arial" panose="020B0604020202020204" pitchFamily="34" charset="0"/>
              <a:buChar char="•"/>
            </a:pPr>
            <a:r>
              <a:rPr lang="nl-BE" sz="2800" dirty="0"/>
              <a:t>Pakket bestaande uit</a:t>
            </a:r>
          </a:p>
          <a:p>
            <a:pPr lvl="2">
              <a:buFont typeface="Arial" panose="020B0604020202020204" pitchFamily="34" charset="0"/>
              <a:buChar char="•"/>
            </a:pPr>
            <a:r>
              <a:rPr lang="nl-BE" sz="2200" dirty="0"/>
              <a:t>De Victor handpop (60 cm) – met draaiende groen-rode bol</a:t>
            </a:r>
          </a:p>
          <a:p>
            <a:pPr lvl="2">
              <a:buFont typeface="Arial" panose="020B0604020202020204" pitchFamily="34" charset="0"/>
              <a:buChar char="•"/>
            </a:pPr>
            <a:r>
              <a:rPr lang="nl-BE" sz="2200" dirty="0"/>
              <a:t>Een kleine gids ‘Victor als praatmaatje’</a:t>
            </a:r>
          </a:p>
          <a:p>
            <a:pPr lvl="2">
              <a:buFont typeface="Arial" panose="020B0604020202020204" pitchFamily="34" charset="0"/>
              <a:buChar char="•"/>
            </a:pPr>
            <a:r>
              <a:rPr lang="nl-BE" sz="2200" dirty="0"/>
              <a:t>4 grote prenten met de 4 basisgevoelens</a:t>
            </a:r>
          </a:p>
          <a:p>
            <a:pPr lvl="2">
              <a:buFont typeface="Arial" panose="020B0604020202020204" pitchFamily="34" charset="0"/>
              <a:buChar char="•"/>
            </a:pPr>
            <a:r>
              <a:rPr lang="nl-BE" sz="2200" dirty="0"/>
              <a:t>Een groot geïllustreerd voorleesboek ‘Goedgevoel verhalen van kleine Victor’</a:t>
            </a:r>
          </a:p>
          <a:p>
            <a:pPr lvl="2">
              <a:buFont typeface="Arial" panose="020B0604020202020204" pitchFamily="34" charset="0"/>
              <a:buChar char="•"/>
            </a:pPr>
            <a:r>
              <a:rPr lang="nl-BE" sz="2200" dirty="0"/>
              <a:t>Een workshop in de kleuterklas (max 30’) en een introductie voor de leerkrachten (max 15’)</a:t>
            </a:r>
          </a:p>
          <a:p>
            <a:pPr lvl="2">
              <a:buFont typeface="Arial" panose="020B0604020202020204" pitchFamily="34" charset="0"/>
              <a:buChar char="•"/>
            </a:pPr>
            <a:r>
              <a:rPr lang="nl-BE" sz="2200" dirty="0"/>
              <a:t>Een brief voor de ouders (met vermelding van het Rotary-logo)</a:t>
            </a:r>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9" name="Afbeelding 8" descr="Afbeelding met speelgoed, klein, vasthouden, zitten&#10;&#10;Automatisch gegenereerde beschrijving">
            <a:extLst>
              <a:ext uri="{FF2B5EF4-FFF2-40B4-BE49-F238E27FC236}">
                <a16:creationId xmlns:a16="http://schemas.microsoft.com/office/drawing/2014/main" id="{5CCF4ED3-F7B1-42BC-B573-8AD24C8DF3A5}"/>
              </a:ext>
            </a:extLst>
          </p:cNvPr>
          <p:cNvPicPr>
            <a:picLocks noChangeAspect="1"/>
          </p:cNvPicPr>
          <p:nvPr/>
        </p:nvPicPr>
        <p:blipFill>
          <a:blip r:embed="rId5"/>
          <a:stretch>
            <a:fillRect/>
          </a:stretch>
        </p:blipFill>
        <p:spPr>
          <a:xfrm>
            <a:off x="658572" y="1575612"/>
            <a:ext cx="2217081" cy="3576890"/>
          </a:xfrm>
          <a:prstGeom prst="rect">
            <a:avLst/>
          </a:prstGeom>
        </p:spPr>
      </p:pic>
      <p:sp>
        <p:nvSpPr>
          <p:cNvPr id="8" name="Slide Number Placeholder 5">
            <a:extLst>
              <a:ext uri="{FF2B5EF4-FFF2-40B4-BE49-F238E27FC236}">
                <a16:creationId xmlns:a16="http://schemas.microsoft.com/office/drawing/2014/main" id="{2D72E807-40A9-9641-BE4D-83B173640A8B}"/>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7</a:t>
            </a:fld>
            <a:endParaRPr lang="en-US" dirty="0"/>
          </a:p>
        </p:txBody>
      </p:sp>
    </p:spTree>
    <p:extLst>
      <p:ext uri="{BB962C8B-B14F-4D97-AF65-F5344CB8AC3E}">
        <p14:creationId xmlns:p14="http://schemas.microsoft.com/office/powerpoint/2010/main" val="373004307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HOE, WAT, WIE…?</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347018" y="1663750"/>
            <a:ext cx="9497960" cy="3205317"/>
          </a:xfrm>
        </p:spPr>
        <p:txBody>
          <a:bodyPr>
            <a:noAutofit/>
          </a:bodyPr>
          <a:lstStyle/>
          <a:p>
            <a:pPr lvl="1">
              <a:buFont typeface="Arial" panose="020B0604020202020204" pitchFamily="34" charset="0"/>
              <a:buChar char="•"/>
            </a:pPr>
            <a:r>
              <a:rPr lang="nl-BE" sz="2800" dirty="0"/>
              <a:t>Rotary clubs ondersteunen </a:t>
            </a:r>
            <a:r>
              <a:rPr lang="nl-BE" sz="2800" b="1" dirty="0"/>
              <a:t>lokaal</a:t>
            </a:r>
            <a:r>
              <a:rPr lang="nl-BE" sz="2800" dirty="0"/>
              <a:t> de scholen én de kinderen met het gratis aanbieden van pakketten ‘Victor als praatmaatje’</a:t>
            </a:r>
          </a:p>
          <a:p>
            <a:pPr lvl="1">
              <a:buFont typeface="Arial" panose="020B0604020202020204" pitchFamily="34" charset="0"/>
              <a:buChar char="•"/>
            </a:pPr>
            <a:r>
              <a:rPr lang="nl-BE" sz="2800" dirty="0"/>
              <a:t>Op die manier bouwt Rotary mee aan het terugwinnen van het welbevinden bij kinderen en het implementeren van een goed gevoel in de school -&gt; één van de 7 actiedomeinen van Rotary</a:t>
            </a:r>
          </a:p>
          <a:p>
            <a:pPr lvl="1">
              <a:buFont typeface="Arial" panose="020B0604020202020204" pitchFamily="34" charset="0"/>
              <a:buChar char="•"/>
            </a:pPr>
            <a:r>
              <a:rPr lang="nl-BE" sz="2800" dirty="0"/>
              <a:t>School Zonder Pesten vzw regelt alle afspraken met de scholen.</a:t>
            </a:r>
          </a:p>
          <a:p>
            <a:pPr lvl="1">
              <a:buFont typeface="Arial" panose="020B0604020202020204" pitchFamily="34" charset="0"/>
              <a:buChar char="•"/>
            </a:pPr>
            <a:r>
              <a:rPr lang="nl-BE" sz="2800" dirty="0"/>
              <a:t>Kostprijs per pakket (per kleuterklas) </a:t>
            </a:r>
            <a:r>
              <a:rPr lang="nl-BE" sz="2800" b="1" dirty="0"/>
              <a:t>175 €</a:t>
            </a:r>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sp>
        <p:nvSpPr>
          <p:cNvPr id="6" name="Slide Number Placeholder 5">
            <a:extLst>
              <a:ext uri="{FF2B5EF4-FFF2-40B4-BE49-F238E27FC236}">
                <a16:creationId xmlns:a16="http://schemas.microsoft.com/office/drawing/2014/main" id="{2A57EDCD-521C-4645-A39A-871A6CE2E86D}"/>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8</a:t>
            </a:fld>
            <a:endParaRPr lang="en-US" dirty="0"/>
          </a:p>
        </p:txBody>
      </p:sp>
    </p:spTree>
    <p:extLst>
      <p:ext uri="{BB962C8B-B14F-4D97-AF65-F5344CB8AC3E}">
        <p14:creationId xmlns:p14="http://schemas.microsoft.com/office/powerpoint/2010/main" val="17674730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27433B-F396-5B44-B9FF-3FEEF69E1CFA}"/>
              </a:ext>
            </a:extLst>
          </p:cNvPr>
          <p:cNvSpPr>
            <a:spLocks noGrp="1"/>
          </p:cNvSpPr>
          <p:nvPr>
            <p:ph type="title"/>
          </p:nvPr>
        </p:nvSpPr>
        <p:spPr>
          <a:xfrm>
            <a:off x="658572" y="457894"/>
            <a:ext cx="10874853" cy="616227"/>
          </a:xfrm>
        </p:spPr>
        <p:txBody>
          <a:bodyPr>
            <a:normAutofit/>
          </a:bodyPr>
          <a:lstStyle/>
          <a:p>
            <a:r>
              <a:rPr lang="nl-BE" dirty="0"/>
              <a:t>HARTELIJK DANK…</a:t>
            </a:r>
            <a:endParaRPr lang="en-BE" dirty="0"/>
          </a:p>
        </p:txBody>
      </p:sp>
      <p:sp>
        <p:nvSpPr>
          <p:cNvPr id="3" name="Content Placeholder 2">
            <a:extLst>
              <a:ext uri="{FF2B5EF4-FFF2-40B4-BE49-F238E27FC236}">
                <a16:creationId xmlns:a16="http://schemas.microsoft.com/office/drawing/2014/main" id="{64A2E3CE-AF95-3945-821D-8036CC68C69A}"/>
              </a:ext>
            </a:extLst>
          </p:cNvPr>
          <p:cNvSpPr>
            <a:spLocks noGrp="1"/>
          </p:cNvSpPr>
          <p:nvPr>
            <p:ph idx="1"/>
          </p:nvPr>
        </p:nvSpPr>
        <p:spPr>
          <a:xfrm>
            <a:off x="1219200" y="1496601"/>
            <a:ext cx="9684774" cy="3205317"/>
          </a:xfrm>
        </p:spPr>
        <p:txBody>
          <a:bodyPr>
            <a:noAutofit/>
          </a:bodyPr>
          <a:lstStyle/>
          <a:p>
            <a:pPr marL="201168" lvl="1" indent="0">
              <a:buNone/>
            </a:pPr>
            <a:r>
              <a:rPr lang="nl-BE" sz="2800" dirty="0"/>
              <a:t>In naam van de vele kinderen die Rotary op deze manier kan bereiken en behoeden voor de soms schrijnende gevolgen van negativisme en pesten!</a:t>
            </a:r>
          </a:p>
          <a:p>
            <a:pPr marL="201168" lvl="1" indent="0">
              <a:buNone/>
            </a:pPr>
            <a:endParaRPr lang="nl-BE" sz="2800" b="1" dirty="0"/>
          </a:p>
          <a:p>
            <a:pPr marL="201168" lvl="1" indent="0">
              <a:buNone/>
            </a:pPr>
            <a:endParaRPr lang="nl-BE" sz="2800" dirty="0"/>
          </a:p>
          <a:p>
            <a:pPr marL="201168" lvl="1" indent="0">
              <a:buNone/>
            </a:pPr>
            <a:endParaRPr lang="nl-BE" sz="2800" dirty="0"/>
          </a:p>
        </p:txBody>
      </p:sp>
      <p:pic>
        <p:nvPicPr>
          <p:cNvPr id="4" name="Picture 3">
            <a:extLst>
              <a:ext uri="{FF2B5EF4-FFF2-40B4-BE49-F238E27FC236}">
                <a16:creationId xmlns:a16="http://schemas.microsoft.com/office/drawing/2014/main" id="{A0B35A1A-D508-0746-8640-9BC60F2C8D9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073004" y="512801"/>
            <a:ext cx="3563553" cy="506414"/>
          </a:xfrm>
          <a:prstGeom prst="rect">
            <a:avLst/>
          </a:prstGeom>
        </p:spPr>
      </p:pic>
      <p:pic>
        <p:nvPicPr>
          <p:cNvPr id="7" name="Picture 6">
            <a:extLst>
              <a:ext uri="{FF2B5EF4-FFF2-40B4-BE49-F238E27FC236}">
                <a16:creationId xmlns:a16="http://schemas.microsoft.com/office/drawing/2014/main" id="{B91F9BAF-E23D-8E41-AD49-AEDA209391CA}"/>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004" y="4923973"/>
            <a:ext cx="3938648" cy="1559916"/>
          </a:xfrm>
          <a:prstGeom prst="rect">
            <a:avLst/>
          </a:prstGeom>
        </p:spPr>
      </p:pic>
      <p:pic>
        <p:nvPicPr>
          <p:cNvPr id="6" name="Afbeelding 5" descr="Afbeelding met tekening&#10;&#10;Automatisch gegenereerde beschrijving">
            <a:extLst>
              <a:ext uri="{FF2B5EF4-FFF2-40B4-BE49-F238E27FC236}">
                <a16:creationId xmlns:a16="http://schemas.microsoft.com/office/drawing/2014/main" id="{73458A18-F313-4049-9C7B-DDE1F01BCF6D}"/>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456526" y="3705195"/>
            <a:ext cx="1767709" cy="931235"/>
          </a:xfrm>
          <a:prstGeom prst="rect">
            <a:avLst/>
          </a:prstGeom>
        </p:spPr>
      </p:pic>
      <p:pic>
        <p:nvPicPr>
          <p:cNvPr id="9" name="Afbeelding 8" descr="Afbeelding met speelgoed, LEGO&#10;&#10;Automatisch gegenereerde beschrijving">
            <a:extLst>
              <a:ext uri="{FF2B5EF4-FFF2-40B4-BE49-F238E27FC236}">
                <a16:creationId xmlns:a16="http://schemas.microsoft.com/office/drawing/2014/main" id="{67918003-F76B-46FC-B3ED-8A92E0E01642}"/>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224235" y="2301455"/>
            <a:ext cx="3738716" cy="3738716"/>
          </a:xfrm>
          <a:prstGeom prst="rect">
            <a:avLst/>
          </a:prstGeom>
        </p:spPr>
      </p:pic>
      <p:sp>
        <p:nvSpPr>
          <p:cNvPr id="8" name="Slide Number Placeholder 5">
            <a:extLst>
              <a:ext uri="{FF2B5EF4-FFF2-40B4-BE49-F238E27FC236}">
                <a16:creationId xmlns:a16="http://schemas.microsoft.com/office/drawing/2014/main" id="{344E9277-FDF5-CF40-B01A-893AABA88EA9}"/>
              </a:ext>
            </a:extLst>
          </p:cNvPr>
          <p:cNvSpPr>
            <a:spLocks noGrp="1"/>
          </p:cNvSpPr>
          <p:nvPr>
            <p:ph type="sldNum" sz="quarter" idx="12"/>
          </p:nvPr>
        </p:nvSpPr>
        <p:spPr>
          <a:xfrm>
            <a:off x="10787109" y="6437301"/>
            <a:ext cx="1312025" cy="365125"/>
          </a:xfrm>
        </p:spPr>
        <p:txBody>
          <a:bodyPr/>
          <a:lstStyle/>
          <a:p>
            <a:fld id="{6113E31D-E2AB-40D1-8B51-AFA5AFEF393A}" type="slidenum">
              <a:rPr lang="en-US" dirty="0"/>
              <a:t>9</a:t>
            </a:fld>
            <a:endParaRPr lang="en-US" dirty="0"/>
          </a:p>
        </p:txBody>
      </p:sp>
    </p:spTree>
    <p:extLst>
      <p:ext uri="{BB962C8B-B14F-4D97-AF65-F5344CB8AC3E}">
        <p14:creationId xmlns:p14="http://schemas.microsoft.com/office/powerpoint/2010/main" val="5229048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theme/theme1.xml><?xml version="1.0" encoding="utf-8"?>
<a:theme xmlns:a="http://schemas.openxmlformats.org/drawingml/2006/main" name="Retrospec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TotalTime>
  <Words>1337</Words>
  <Application>Microsoft Macintosh PowerPoint</Application>
  <PresentationFormat>Widescreen</PresentationFormat>
  <Paragraphs>209</Paragraphs>
  <Slides>22</Slides>
  <Notes>22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Calibri Light</vt:lpstr>
      <vt:lpstr>Tahoma</vt:lpstr>
      <vt:lpstr>Times New Roman</vt:lpstr>
      <vt:lpstr>Retrospect</vt:lpstr>
      <vt:lpstr>Dienst aan de Gemeenschap</vt:lpstr>
      <vt:lpstr>Districtscommissie DaG</vt:lpstr>
      <vt:lpstr> Samen Zonder Pesten School Zonder Pesten vzw</vt:lpstr>
      <vt:lpstr>EEN SCHOOL …</vt:lpstr>
      <vt:lpstr>PESTEN IN CIJFERS…</vt:lpstr>
      <vt:lpstr>MIKKEN OP PREVENTIE…</vt:lpstr>
      <vt:lpstr>VICTOR ALS PRAATMAATJE</vt:lpstr>
      <vt:lpstr>HOE, WAT, WIE…?</vt:lpstr>
      <vt:lpstr>HARTELIJK DANK…</vt:lpstr>
      <vt:lpstr>DaG – POLL 3</vt:lpstr>
      <vt:lpstr>Kompas, een impact project</vt:lpstr>
      <vt:lpstr>KOMPAS &amp; ROTARY KORTRIJK</vt:lpstr>
      <vt:lpstr>KOMPAS &amp; ROTARY KORTRIJK</vt:lpstr>
      <vt:lpstr>KOMPAS RESIDENTIEEL</vt:lpstr>
      <vt:lpstr>KOMPAS RESIDENTIEEL</vt:lpstr>
      <vt:lpstr>KOMPAS AAN HUIS</vt:lpstr>
      <vt:lpstr>KOMPAS CIJFERS </vt:lpstr>
      <vt:lpstr>KOMPAS DODO</vt:lpstr>
      <vt:lpstr>KOMPAS WOONPROJECT</vt:lpstr>
      <vt:lpstr>KOMPAS WOONPROJECT</vt:lpstr>
      <vt:lpstr>KOMPAS WOONPROJECT</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D1620 Academy Presents</dc:title>
  <dc:creator>claude hamilius</dc:creator>
  <cp:lastModifiedBy>claude hamilius</cp:lastModifiedBy>
  <cp:revision>267</cp:revision>
  <cp:lastPrinted>2020-12-11T12:43:57Z</cp:lastPrinted>
  <dcterms:created xsi:type="dcterms:W3CDTF">2019-08-10T10:42:32Z</dcterms:created>
  <dcterms:modified xsi:type="dcterms:W3CDTF">2020-12-14T09:01:43Z</dcterms:modified>
</cp:coreProperties>
</file>