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315" r:id="rId2"/>
    <p:sldId id="331" r:id="rId3"/>
    <p:sldId id="412" r:id="rId4"/>
    <p:sldId id="317" r:id="rId5"/>
    <p:sldId id="391" r:id="rId6"/>
    <p:sldId id="392" r:id="rId7"/>
    <p:sldId id="393" r:id="rId8"/>
    <p:sldId id="394" r:id="rId9"/>
    <p:sldId id="395" r:id="rId10"/>
    <p:sldId id="396" r:id="rId11"/>
    <p:sldId id="397" r:id="rId12"/>
    <p:sldId id="399" r:id="rId13"/>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Agneessens" initials="CA" lastIdx="1" clrIdx="0">
    <p:extLst>
      <p:ext uri="{19B8F6BF-5375-455C-9EA6-DF929625EA0E}">
        <p15:presenceInfo xmlns:p15="http://schemas.microsoft.com/office/powerpoint/2012/main" userId="S::christian@pobos.be::30472608-e1ac-407e-bf7b-7fb4d7808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294392"/>
    <a:srgbClr val="F7A8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6824" autoAdjust="0"/>
  </p:normalViewPr>
  <p:slideViewPr>
    <p:cSldViewPr snapToGrid="0">
      <p:cViewPr varScale="1">
        <p:scale>
          <a:sx n="109" d="100"/>
          <a:sy n="109" d="100"/>
        </p:scale>
        <p:origin x="216" y="60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264"/>
    </p:cViewPr>
  </p:sorterViewPr>
  <p:notesViewPr>
    <p:cSldViewPr snapToGrid="0">
      <p:cViewPr varScale="1">
        <p:scale>
          <a:sx n="124" d="100"/>
          <a:sy n="124" d="100"/>
        </p:scale>
        <p:origin x="4960"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9C67DFE-A0F2-4647-811A-DD0D660521A3}" type="datetimeFigureOut">
              <a:rPr lang="en-US" smtClean="0"/>
              <a:t>12/14/20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5967352-B914-1344-B0E4-54832C5A8A3E}" type="slidenum">
              <a:rPr lang="en-US" smtClean="0"/>
              <a:t>‹#›</a:t>
            </a:fld>
            <a:endParaRPr lang="en-US"/>
          </a:p>
        </p:txBody>
      </p:sp>
    </p:spTree>
    <p:extLst>
      <p:ext uri="{BB962C8B-B14F-4D97-AF65-F5344CB8AC3E}">
        <p14:creationId xmlns:p14="http://schemas.microsoft.com/office/powerpoint/2010/main" val="41672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Tijdens het wachten op de start van het inspiratiemoment (10u30) horen de deelnemers een muziekje (</a:t>
            </a:r>
            <a:r>
              <a:rPr lang="nl-NL" dirty="0" err="1"/>
              <a:t>Vivaldi</a:t>
            </a:r>
            <a:r>
              <a:rPr lang="nl-NL" dirty="0"/>
              <a:t> – 4 seizoenen ?),</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1</a:t>
            </a:fld>
            <a:endParaRPr lang="en-US"/>
          </a:p>
        </p:txBody>
      </p:sp>
    </p:spTree>
    <p:extLst>
      <p:ext uri="{BB962C8B-B14F-4D97-AF65-F5344CB8AC3E}">
        <p14:creationId xmlns:p14="http://schemas.microsoft.com/office/powerpoint/2010/main" val="2539232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10</a:t>
            </a:fld>
            <a:endParaRPr lang="en-US"/>
          </a:p>
        </p:txBody>
      </p:sp>
    </p:spTree>
    <p:extLst>
      <p:ext uri="{BB962C8B-B14F-4D97-AF65-F5344CB8AC3E}">
        <p14:creationId xmlns:p14="http://schemas.microsoft.com/office/powerpoint/2010/main" val="1100321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11</a:t>
            </a:fld>
            <a:endParaRPr lang="en-US"/>
          </a:p>
        </p:txBody>
      </p:sp>
    </p:spTree>
    <p:extLst>
      <p:ext uri="{BB962C8B-B14F-4D97-AF65-F5344CB8AC3E}">
        <p14:creationId xmlns:p14="http://schemas.microsoft.com/office/powerpoint/2010/main" val="297090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Vooraleer dit inspiratiemoment af te sluiten, wil ik nog een paar mensen bedanken. In eerste instantie mijn commissieleden die elk hun beste beentje hebben voorgezet om van deze voormiddag een boeiende en leerrijk moment te maken. Dikke merci ook aan Claude Hamilius en Paul Vandeputte, zonder wiens advies, steun en technische hulp, dit inspiratiemoment niet mogelijk zou geweest zijn. Een grote bedankt tenslotte voor onze gouverneur die ons het vertrouwen geeft om Dienst aan de gemeenschap op districtsniveau opnieuw een plaats te geven. </a:t>
            </a:r>
          </a:p>
          <a:p>
            <a:r>
              <a:rPr lang="nl-NL" dirty="0"/>
              <a:t>Hou zeker onze webpagina op de website van ons district in de gaten. In komende periode maken we zeker werk van om al jullie ‘</a:t>
            </a:r>
            <a:r>
              <a:rPr lang="nl-NL" dirty="0" err="1"/>
              <a:t>good</a:t>
            </a:r>
            <a:r>
              <a:rPr lang="nl-NL" dirty="0"/>
              <a:t> practices’ daar samen te brengen. Ook jullie kunnen uiteraard elkaar en andere clubs inspireren. </a:t>
            </a:r>
          </a:p>
          <a:p>
            <a:r>
              <a:rPr lang="nl-NL" dirty="0"/>
              <a:t>Rest mij jullie allemaal van harte te bedanken voor jullie enthousiaste deelname. Ik hoop dat jullie een aantal inspirerende ideeën meenemen naar jullie clubs. Blijf a.u.b. , ook in deze moeilijke coronatijden en vereenzaamde eindejaarsfeesten, gemotiveerd om verder de maatschappelijke opdracht van Rotary uit te dragen: Service </a:t>
            </a:r>
            <a:r>
              <a:rPr lang="nl-NL" dirty="0" err="1"/>
              <a:t>above</a:t>
            </a:r>
            <a:r>
              <a:rPr lang="nl-NL" dirty="0"/>
              <a:t> </a:t>
            </a:r>
            <a:r>
              <a:rPr lang="nl-NL" dirty="0" err="1"/>
              <a:t>self</a:t>
            </a:r>
            <a:r>
              <a:rPr lang="nl-NL" dirty="0"/>
              <a:t>!</a:t>
            </a:r>
          </a:p>
          <a:p>
            <a:r>
              <a:rPr lang="nl-NL" dirty="0"/>
              <a:t>Hou het vooral gezond en afspraak op een volgend Rotary-moment in een hopelijk coronavrij 2021.</a:t>
            </a:r>
          </a:p>
          <a:p>
            <a:endParaRPr lang="nl-NL" dirty="0"/>
          </a:p>
          <a:p>
            <a:r>
              <a:rPr lang="nl-NL" dirty="0"/>
              <a:t>-&gt; afhankelijk van de tijd die overschiet en voor de bedankingswoorden: de Poll-antwoorden tonen en een of meerdere chat-vragen beantwoorden</a:t>
            </a:r>
          </a:p>
          <a:p>
            <a:r>
              <a:rPr lang="nl-NL" dirty="0"/>
              <a:t>-&gt; indien er geen overschot aan tijd is, zal ik voor mijn bedankingswoorden melden dat de Poll-antwoorden en alle chat-vragen/opmerkingen op de website zullen verschijnen.</a:t>
            </a:r>
          </a:p>
          <a:p>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12</a:t>
            </a:fld>
            <a:endParaRPr lang="en-US"/>
          </a:p>
        </p:txBody>
      </p:sp>
    </p:spTree>
    <p:extLst>
      <p:ext uri="{BB962C8B-B14F-4D97-AF65-F5344CB8AC3E}">
        <p14:creationId xmlns:p14="http://schemas.microsoft.com/office/powerpoint/2010/main" val="780235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2000" dirty="0"/>
              <a:t>Een zeer goede morgen iedereen. Van harte welkom in naam van de voltallige Districtscommissie ‘Dienst aan de gemeenschap’: Heidi Pollet (Torhout-Houtland), Lydwine Van Damme (Diksmuide 86XX), Freddy De Mulder (Beveren-Waas), Dominiek Callewier (Kortrijk-Groeninghe), Vincent Verbeke (Kortrijk) en mezelf (Deinze), Verder op de foto, onze gouverneur Koen Ringoot, onze </a:t>
            </a:r>
            <a:r>
              <a:rPr lang="nl-NL" sz="2000" dirty="0" err="1"/>
              <a:t>Dico</a:t>
            </a:r>
            <a:r>
              <a:rPr lang="nl-NL" sz="2000" dirty="0"/>
              <a:t> Claude Hamilius en onze communicatiespecialist Paul Vandeputte. </a:t>
            </a:r>
            <a:endParaRPr lang="nl-BE" sz="2000"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2</a:t>
            </a:fld>
            <a:endParaRPr lang="en-US"/>
          </a:p>
        </p:txBody>
      </p:sp>
    </p:spTree>
    <p:extLst>
      <p:ext uri="{BB962C8B-B14F-4D97-AF65-F5344CB8AC3E}">
        <p14:creationId xmlns:p14="http://schemas.microsoft.com/office/powerpoint/2010/main" val="2340102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tweede presentatie wordt verzorgd door Lydwine Van Damme. Ze zal vooral de focus leggen op de aanpak binnen haar jonge club Diksmuide 86XX.</a:t>
            </a:r>
          </a:p>
          <a:p>
            <a:r>
              <a:rPr lang="nl-NL" dirty="0"/>
              <a:t>Lydwine je hebt het woord.</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3</a:t>
            </a:fld>
            <a:endParaRPr lang="en-US"/>
          </a:p>
        </p:txBody>
      </p:sp>
    </p:spTree>
    <p:extLst>
      <p:ext uri="{BB962C8B-B14F-4D97-AF65-F5344CB8AC3E}">
        <p14:creationId xmlns:p14="http://schemas.microsoft.com/office/powerpoint/2010/main" val="258680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4</a:t>
            </a:fld>
            <a:endParaRPr lang="en-US"/>
          </a:p>
        </p:txBody>
      </p:sp>
    </p:spTree>
    <p:extLst>
      <p:ext uri="{BB962C8B-B14F-4D97-AF65-F5344CB8AC3E}">
        <p14:creationId xmlns:p14="http://schemas.microsoft.com/office/powerpoint/2010/main" val="4130116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400"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5</a:t>
            </a:fld>
            <a:endParaRPr lang="en-US"/>
          </a:p>
        </p:txBody>
      </p:sp>
    </p:spTree>
    <p:extLst>
      <p:ext uri="{BB962C8B-B14F-4D97-AF65-F5344CB8AC3E}">
        <p14:creationId xmlns:p14="http://schemas.microsoft.com/office/powerpoint/2010/main" val="3916206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6</a:t>
            </a:fld>
            <a:endParaRPr lang="en-US"/>
          </a:p>
        </p:txBody>
      </p:sp>
    </p:spTree>
    <p:extLst>
      <p:ext uri="{BB962C8B-B14F-4D97-AF65-F5344CB8AC3E}">
        <p14:creationId xmlns:p14="http://schemas.microsoft.com/office/powerpoint/2010/main" val="1308113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7</a:t>
            </a:fld>
            <a:endParaRPr lang="en-US"/>
          </a:p>
        </p:txBody>
      </p:sp>
    </p:spTree>
    <p:extLst>
      <p:ext uri="{BB962C8B-B14F-4D97-AF65-F5344CB8AC3E}">
        <p14:creationId xmlns:p14="http://schemas.microsoft.com/office/powerpoint/2010/main" val="3519033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8</a:t>
            </a:fld>
            <a:endParaRPr lang="en-US"/>
          </a:p>
        </p:txBody>
      </p:sp>
    </p:spTree>
    <p:extLst>
      <p:ext uri="{BB962C8B-B14F-4D97-AF65-F5344CB8AC3E}">
        <p14:creationId xmlns:p14="http://schemas.microsoft.com/office/powerpoint/2010/main" val="3527445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400"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9</a:t>
            </a:fld>
            <a:endParaRPr lang="en-US"/>
          </a:p>
        </p:txBody>
      </p:sp>
    </p:spTree>
    <p:extLst>
      <p:ext uri="{BB962C8B-B14F-4D97-AF65-F5344CB8AC3E}">
        <p14:creationId xmlns:p14="http://schemas.microsoft.com/office/powerpoint/2010/main" val="2502570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2960972"/>
          </a:xfrm>
        </p:spPr>
        <p:txBody>
          <a:bodyPr anchor="b">
            <a:normAutofit/>
          </a:bodyPr>
          <a:lstStyle>
            <a:lvl1pPr algn="ctr">
              <a:lnSpc>
                <a:spcPct val="85000"/>
              </a:lnSpc>
              <a:defRPr sz="6600" spc="-50" baseline="0">
                <a:solidFill>
                  <a:srgbClr val="FFC000"/>
                </a:solidFill>
              </a:defRPr>
            </a:lvl1pPr>
          </a:lstStyle>
          <a:p>
            <a:r>
              <a:rPr lang="en-US" dirty="0"/>
              <a:t>Click to edit Master title style</a:t>
            </a:r>
          </a:p>
        </p:txBody>
      </p:sp>
      <p:sp>
        <p:nvSpPr>
          <p:cNvPr id="3" name="Subtitle 2"/>
          <p:cNvSpPr>
            <a:spLocks noGrp="1"/>
          </p:cNvSpPr>
          <p:nvPr>
            <p:ph type="subTitle" idx="1"/>
          </p:nvPr>
        </p:nvSpPr>
        <p:spPr>
          <a:xfrm>
            <a:off x="1097280" y="4045484"/>
            <a:ext cx="10058400" cy="1143000"/>
          </a:xfrm>
        </p:spPr>
        <p:txBody>
          <a:bodyPr lIns="91440" rIns="91440">
            <a:normAutofit/>
          </a:bodyPr>
          <a:lstStyle>
            <a:lvl1pPr marL="0" indent="0" algn="ctr">
              <a:buNone/>
              <a:defRPr sz="3200" b="1"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2" name="TextBox 11">
            <a:extLst>
              <a:ext uri="{FF2B5EF4-FFF2-40B4-BE49-F238E27FC236}">
                <a16:creationId xmlns:a16="http://schemas.microsoft.com/office/drawing/2014/main" id="{86B6F825-C38C-AE4E-98FF-DEF6B57ACA8D}"/>
              </a:ext>
            </a:extLst>
          </p:cNvPr>
          <p:cNvSpPr txBox="1"/>
          <p:nvPr userDrawn="1"/>
        </p:nvSpPr>
        <p:spPr>
          <a:xfrm>
            <a:off x="3286539" y="4837043"/>
            <a:ext cx="184731" cy="369332"/>
          </a:xfrm>
          <a:prstGeom prst="rect">
            <a:avLst/>
          </a:prstGeom>
          <a:noFill/>
        </p:spPr>
        <p:txBody>
          <a:bodyPr wrap="none" rtlCol="0">
            <a:spAutoFit/>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9836" y="382748"/>
            <a:ext cx="10874853" cy="616227"/>
          </a:xfrm>
        </p:spPr>
        <p:txBody>
          <a:bodyPr anchor="t"/>
          <a:lstStyle>
            <a:lvl1pPr marL="0" algn="l">
              <a:defRPr sz="4000" b="1"/>
            </a:lvl1pPr>
          </a:lstStyle>
          <a:p>
            <a:r>
              <a:rPr lang="en-US" dirty="0"/>
              <a:t>Click to edit Master title style</a:t>
            </a:r>
          </a:p>
        </p:txBody>
      </p:sp>
      <p:sp>
        <p:nvSpPr>
          <p:cNvPr id="3" name="Content Placeholder 2"/>
          <p:cNvSpPr>
            <a:spLocks noGrp="1"/>
          </p:cNvSpPr>
          <p:nvPr>
            <p:ph idx="1" hasCustomPrompt="1"/>
          </p:nvPr>
        </p:nvSpPr>
        <p:spPr>
          <a:xfrm>
            <a:off x="679837" y="1246909"/>
            <a:ext cx="10874854" cy="4962698"/>
          </a:xfrm>
        </p:spPr>
        <p:txBody>
          <a:bodyPr>
            <a:normAutofit/>
          </a:bodyPr>
          <a:lstStyle>
            <a:lvl1pPr>
              <a:defRPr sz="2800"/>
            </a:lvl1pPr>
            <a:lvl2pPr>
              <a:defRPr sz="24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79836" y="6459785"/>
            <a:ext cx="2889715" cy="365125"/>
          </a:xfrm>
        </p:spPr>
        <p:txBody>
          <a:bodyPr/>
          <a:lstStyle/>
          <a:p>
            <a:fld id="{528FC5F6-F338-4AE4-BB23-26385BCFC423}"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248629" y="6457541"/>
            <a:ext cx="1312025" cy="365125"/>
          </a:xfrm>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66000">
              <a:schemeClr val="accent1">
                <a:lumMod val="20000"/>
                <a:lumOff val="80000"/>
                <a:alpha val="0"/>
              </a:schemeClr>
            </a:gs>
            <a:gs pos="100000">
              <a:schemeClr val="accent1">
                <a:lumMod val="45000"/>
                <a:lumOff val="55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600" b="0">
                <a:solidFill>
                  <a:srgbClr val="FFC000"/>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12/14/20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12/14/20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12/14/20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12/14/20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C000"/>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12/14/20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accent1">
                <a:lumMod val="20000"/>
                <a:lumOff val="80000"/>
                <a:alpha val="0"/>
              </a:schemeClr>
            </a:gs>
            <a:gs pos="100000">
              <a:schemeClr val="accent1">
                <a:lumMod val="45000"/>
                <a:lumOff val="5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12/14/20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3" name="Straight Connector 12">
            <a:extLst>
              <a:ext uri="{FF2B5EF4-FFF2-40B4-BE49-F238E27FC236}">
                <a16:creationId xmlns:a16="http://schemas.microsoft.com/office/drawing/2014/main" id="{BF056320-799F-4A4F-83BA-2012913315A8}"/>
              </a:ext>
            </a:extLst>
          </p:cNvPr>
          <p:cNvCxnSpPr/>
          <p:nvPr userDrawn="1"/>
        </p:nvCxnSpPr>
        <p:spPr>
          <a:xfrm>
            <a:off x="1158240" y="714168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hf sldNum="0" hdr="0" ftr="0" dt="0"/>
  <p:txStyles>
    <p:titleStyle>
      <a:lvl1pPr algn="l" defTabSz="914400" rtl="0" eaLnBrk="1" latinLnBrk="0" hangingPunct="1">
        <a:lnSpc>
          <a:spcPct val="85000"/>
        </a:lnSpc>
        <a:spcBef>
          <a:spcPct val="0"/>
        </a:spcBef>
        <a:buNone/>
        <a:defRPr sz="4800" kern="1200" spc="-50" baseline="0">
          <a:solidFill>
            <a:srgbClr val="FFC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9.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jpeg"/><Relationship Id="rId15" Type="http://schemas.openxmlformats.org/officeDocument/2006/relationships/image" Target="../media/image14.jpe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1097280" y="758952"/>
            <a:ext cx="10058400" cy="2171061"/>
          </a:xfrm>
        </p:spPr>
        <p:txBody>
          <a:bodyPr>
            <a:normAutofit/>
          </a:bodyPr>
          <a:lstStyle/>
          <a:p>
            <a:r>
              <a:rPr lang="nl-BE" b="1" dirty="0"/>
              <a:t>Dienst aan de Gemeenschap</a:t>
            </a:r>
            <a:endParaRPr lang="en-BE" b="1"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1066800" y="3176164"/>
            <a:ext cx="10058400" cy="1143000"/>
          </a:xfrm>
        </p:spPr>
        <p:txBody>
          <a:bodyPr>
            <a:noAutofit/>
          </a:bodyPr>
          <a:lstStyle/>
          <a:p>
            <a:r>
              <a:rPr lang="nl-BE" dirty="0"/>
              <a:t>District </a:t>
            </a:r>
            <a:r>
              <a:rPr lang="nl-BE" dirty="0" err="1"/>
              <a:t>inspiratieMOMENT</a:t>
            </a:r>
            <a:endParaRPr lang="nl-BE" dirty="0"/>
          </a:p>
          <a:p>
            <a:r>
              <a:rPr lang="nl-BE" dirty="0"/>
              <a:t>12 december 20</a:t>
            </a:r>
            <a:r>
              <a:rPr lang="nl-BE" cap="none" dirty="0"/>
              <a:t>20</a:t>
            </a:r>
          </a:p>
          <a:p>
            <a:endParaRPr lang="nl-BE" cap="none" dirty="0"/>
          </a:p>
          <a:p>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8" name="Slide Number Placeholder 5">
            <a:extLst>
              <a:ext uri="{FF2B5EF4-FFF2-40B4-BE49-F238E27FC236}">
                <a16:creationId xmlns:a16="http://schemas.microsoft.com/office/drawing/2014/main" id="{93EA4D89-841C-674B-9F01-C45DFFFCAB23}"/>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a:t>
            </a:fld>
            <a:endParaRPr lang="en-US" dirty="0"/>
          </a:p>
        </p:txBody>
      </p:sp>
    </p:spTree>
    <p:extLst>
      <p:ext uri="{BB962C8B-B14F-4D97-AF65-F5344CB8AC3E}">
        <p14:creationId xmlns:p14="http://schemas.microsoft.com/office/powerpoint/2010/main" val="2094355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BE" sz="2400"/>
              <a:t>Zoek </a:t>
            </a:r>
            <a:r>
              <a:rPr lang="nl-BE" sz="2400" dirty="0"/>
              <a:t>het perfecte lokale DAG-project </a:t>
            </a:r>
            <a:endParaRPr lang="en-BE" sz="24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1545021" y="1246909"/>
            <a:ext cx="9122979" cy="5098290"/>
          </a:xfrm>
        </p:spPr>
        <p:txBody>
          <a:bodyPr>
            <a:noAutofit/>
          </a:bodyPr>
          <a:lstStyle/>
          <a:p>
            <a:r>
              <a:rPr lang="nl-BE" b="1" dirty="0"/>
              <a:t>Besluit 							</a:t>
            </a:r>
            <a:br>
              <a:rPr lang="nl-BE" b="1" dirty="0"/>
            </a:br>
            <a:endParaRPr lang="nl-BE" b="1" dirty="0"/>
          </a:p>
          <a:p>
            <a:r>
              <a:rPr lang="nl-BE" sz="2400" dirty="0"/>
              <a:t>Je leert lokale organisaties/individuele vrijwilligers kennen       		</a:t>
            </a:r>
            <a:endParaRPr lang="nl-BE" sz="2400" i="1" dirty="0"/>
          </a:p>
          <a:p>
            <a:pPr marL="0" indent="0">
              <a:buNone/>
            </a:pPr>
            <a:r>
              <a:rPr lang="nl-BE" sz="2400" dirty="0"/>
              <a:t> Je leert over de werking van bepaalde </a:t>
            </a:r>
            <a:r>
              <a:rPr lang="nl-BE" sz="2400"/>
              <a:t>organisatie én </a:t>
            </a:r>
            <a:r>
              <a:rPr lang="nl-BE" sz="2400" dirty="0"/>
              <a:t>omgekeerd	</a:t>
            </a:r>
            <a:endParaRPr lang="nl-BE" sz="2400" i="1" dirty="0"/>
          </a:p>
          <a:p>
            <a:pPr marL="0" indent="0">
              <a:buNone/>
            </a:pPr>
            <a:endParaRPr lang="nl-BE" sz="2400" dirty="0"/>
          </a:p>
          <a:p>
            <a:pPr marL="0" indent="0">
              <a:buNone/>
            </a:pPr>
            <a:r>
              <a:rPr lang="nl-BE" sz="2400" dirty="0"/>
              <a:t> Waaier van aanvragen uit diverse hoeken	</a:t>
            </a:r>
            <a:r>
              <a:rPr lang="nl-BE" sz="2800" dirty="0"/>
              <a:t>			</a:t>
            </a:r>
            <a:endParaRPr lang="nl-BE" sz="2800" i="1" dirty="0"/>
          </a:p>
          <a:p>
            <a:pPr lvl="1"/>
            <a:endParaRPr lang="nl-BE" dirty="0"/>
          </a:p>
          <a:p>
            <a:pPr lvl="1"/>
            <a:endParaRPr lang="nl-BE" dirty="0"/>
          </a:p>
          <a:p>
            <a:pPr marL="201168" lvl="1" indent="0">
              <a:buNone/>
            </a:pPr>
            <a:r>
              <a:rPr lang="nl-BE" dirty="0">
                <a:solidFill>
                  <a:schemeClr val="accent1">
                    <a:lumMod val="60000"/>
                    <a:lumOff val="40000"/>
                  </a:schemeClr>
                </a:solidFill>
              </a:rPr>
              <a:t>		</a:t>
            </a:r>
            <a:r>
              <a:rPr lang="nl-BE" b="1" dirty="0">
                <a:solidFill>
                  <a:schemeClr val="accent1">
                    <a:lumMod val="60000"/>
                    <a:lumOff val="40000"/>
                  </a:schemeClr>
                </a:solidFill>
              </a:rPr>
              <a:t>LOKAAL - RECHTSTREEKS - DIVERSIFICATIE</a:t>
            </a:r>
            <a:endParaRPr lang="en-BE" b="1" dirty="0">
              <a:solidFill>
                <a:schemeClr val="accent1">
                  <a:lumMod val="60000"/>
                  <a:lumOff val="40000"/>
                </a:schemeClr>
              </a:solidFill>
            </a:endParaRPr>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3515" y="5058539"/>
            <a:ext cx="3938648" cy="1559916"/>
          </a:xfrm>
          <a:prstGeom prst="rect">
            <a:avLst/>
          </a:prstGeom>
        </p:spPr>
      </p:pic>
      <p:sp>
        <p:nvSpPr>
          <p:cNvPr id="6" name="Slide Number Placeholder 5">
            <a:extLst>
              <a:ext uri="{FF2B5EF4-FFF2-40B4-BE49-F238E27FC236}">
                <a16:creationId xmlns:a16="http://schemas.microsoft.com/office/drawing/2014/main" id="{0A832F50-83FC-4642-9B98-0C2447F95CE7}"/>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10</a:t>
            </a:fld>
            <a:endParaRPr lang="en-US" dirty="0"/>
          </a:p>
        </p:txBody>
      </p:sp>
    </p:spTree>
    <p:extLst>
      <p:ext uri="{BB962C8B-B14F-4D97-AF65-F5344CB8AC3E}">
        <p14:creationId xmlns:p14="http://schemas.microsoft.com/office/powerpoint/2010/main" val="14398649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80560" y="512801"/>
            <a:ext cx="10874853" cy="616227"/>
          </a:xfrm>
        </p:spPr>
        <p:txBody>
          <a:bodyPr>
            <a:normAutofit/>
          </a:bodyPr>
          <a:lstStyle/>
          <a:p>
            <a:r>
              <a:rPr lang="nl-BE" sz="2400" dirty="0"/>
              <a:t>Zoek het perfecte lokale DAG-project </a:t>
            </a:r>
            <a:endParaRPr lang="en-BE" sz="24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69539" y="4785283"/>
            <a:ext cx="3938648" cy="1559916"/>
          </a:xfrm>
          <a:prstGeom prst="rect">
            <a:avLst/>
          </a:prstGeom>
        </p:spPr>
      </p:pic>
      <p:pic>
        <p:nvPicPr>
          <p:cNvPr id="8" name="Picture 3">
            <a:extLst>
              <a:ext uri="{FF2B5EF4-FFF2-40B4-BE49-F238E27FC236}">
                <a16:creationId xmlns:a16="http://schemas.microsoft.com/office/drawing/2014/main" id="{3B6179DB-F391-4EA7-B390-9933F28FFE9F}"/>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680560" y="2373610"/>
            <a:ext cx="10875963" cy="1549062"/>
          </a:xfrm>
          <a:prstGeom prst="rect">
            <a:avLst/>
          </a:prstGeom>
        </p:spPr>
      </p:pic>
      <p:sp>
        <p:nvSpPr>
          <p:cNvPr id="6" name="Slide Number Placeholder 5">
            <a:extLst>
              <a:ext uri="{FF2B5EF4-FFF2-40B4-BE49-F238E27FC236}">
                <a16:creationId xmlns:a16="http://schemas.microsoft.com/office/drawing/2014/main" id="{82C74955-6AC1-5F4E-B2A5-9BAE999CA53B}"/>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11</a:t>
            </a:fld>
            <a:endParaRPr lang="en-US" dirty="0"/>
          </a:p>
        </p:txBody>
      </p:sp>
    </p:spTree>
    <p:extLst>
      <p:ext uri="{BB962C8B-B14F-4D97-AF65-F5344CB8AC3E}">
        <p14:creationId xmlns:p14="http://schemas.microsoft.com/office/powerpoint/2010/main" val="17288052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17DFCECD-EDEF-4C21-99F0-F89EF650E05A}"/>
              </a:ext>
            </a:extLst>
          </p:cNvPr>
          <p:cNvSpPr>
            <a:spLocks noGrp="1"/>
          </p:cNvSpPr>
          <p:nvPr>
            <p:ph idx="1"/>
          </p:nvPr>
        </p:nvSpPr>
        <p:spPr>
          <a:xfrm>
            <a:off x="679837" y="1471447"/>
            <a:ext cx="10874854" cy="4738159"/>
          </a:xfrm>
        </p:spPr>
        <p:txBody>
          <a:bodyPr>
            <a:normAutofit/>
          </a:bodyPr>
          <a:lstStyle/>
          <a:p>
            <a:pPr algn="ctr"/>
            <a:r>
              <a:rPr lang="nl-NL" sz="6000" dirty="0">
                <a:solidFill>
                  <a:srgbClr val="F7A81B"/>
                </a:solidFill>
              </a:rPr>
              <a:t>Zeer hartelijk dank </a:t>
            </a:r>
          </a:p>
          <a:p>
            <a:pPr algn="ctr"/>
            <a:r>
              <a:rPr lang="nl-NL" sz="6000" dirty="0">
                <a:solidFill>
                  <a:srgbClr val="F7A81B"/>
                </a:solidFill>
              </a:rPr>
              <a:t>voor jullie deelname!</a:t>
            </a:r>
            <a:endParaRPr lang="nl-BE" sz="6000" dirty="0">
              <a:solidFill>
                <a:srgbClr val="F7A81B"/>
              </a:solidFill>
            </a:endParaRPr>
          </a:p>
        </p:txBody>
      </p:sp>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0" y="463509"/>
            <a:ext cx="11554689" cy="616227"/>
          </a:xfrm>
        </p:spPr>
        <p:txBody>
          <a:bodyPr>
            <a:normAutofit/>
          </a:bodyPr>
          <a:lstStyle/>
          <a:p>
            <a:r>
              <a:rPr lang="nl-NL" sz="3600" dirty="0"/>
              <a:t>     </a:t>
            </a:r>
            <a:endParaRPr lang="en-BE" sz="36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3" name="Tekstvak 2">
            <a:extLst>
              <a:ext uri="{FF2B5EF4-FFF2-40B4-BE49-F238E27FC236}">
                <a16:creationId xmlns:a16="http://schemas.microsoft.com/office/drawing/2014/main" id="{8021B1A3-9C1D-4B6B-905F-C00D47A4B5C0}"/>
              </a:ext>
            </a:extLst>
          </p:cNvPr>
          <p:cNvSpPr txBox="1"/>
          <p:nvPr/>
        </p:nvSpPr>
        <p:spPr>
          <a:xfrm>
            <a:off x="180348" y="3728258"/>
            <a:ext cx="12192000" cy="1107996"/>
          </a:xfrm>
          <a:prstGeom prst="rect">
            <a:avLst/>
          </a:prstGeom>
          <a:noFill/>
        </p:spPr>
        <p:txBody>
          <a:bodyPr wrap="square" rtlCol="0">
            <a:spAutoFit/>
          </a:bodyPr>
          <a:lstStyle/>
          <a:p>
            <a:pPr algn="ctr"/>
            <a:r>
              <a:rPr lang="nl-NL" sz="6600" b="1" dirty="0">
                <a:solidFill>
                  <a:srgbClr val="F7A81B"/>
                </a:solidFill>
                <a:latin typeface="+mj-lt"/>
              </a:rPr>
              <a:t>https://rotary2130.org/</a:t>
            </a:r>
            <a:endParaRPr lang="nl-BE" sz="6600" b="1" dirty="0">
              <a:solidFill>
                <a:srgbClr val="FFC000"/>
              </a:solidFill>
              <a:latin typeface="+mj-lt"/>
            </a:endParaRPr>
          </a:p>
        </p:txBody>
      </p:sp>
      <p:sp>
        <p:nvSpPr>
          <p:cNvPr id="8" name="Slide Number Placeholder 5">
            <a:extLst>
              <a:ext uri="{FF2B5EF4-FFF2-40B4-BE49-F238E27FC236}">
                <a16:creationId xmlns:a16="http://schemas.microsoft.com/office/drawing/2014/main" id="{C95A2425-1730-884F-9769-A87EF8582644}"/>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12</a:t>
            </a:fld>
            <a:endParaRPr lang="en-US" dirty="0"/>
          </a:p>
        </p:txBody>
      </p:sp>
    </p:spTree>
    <p:extLst>
      <p:ext uri="{BB962C8B-B14F-4D97-AF65-F5344CB8AC3E}">
        <p14:creationId xmlns:p14="http://schemas.microsoft.com/office/powerpoint/2010/main" val="3780313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persoon, poseren, staand, mensen&#10;&#10;Automatisch gegenereerde beschrijving">
            <a:extLst>
              <a:ext uri="{FF2B5EF4-FFF2-40B4-BE49-F238E27FC236}">
                <a16:creationId xmlns:a16="http://schemas.microsoft.com/office/drawing/2014/main" id="{C15446D6-7874-44CD-B453-2AE7233D7E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5655" y="1388259"/>
            <a:ext cx="6145052" cy="4771070"/>
          </a:xfrm>
          <a:prstGeom prst="rect">
            <a:avLst/>
          </a:prstGeom>
        </p:spPr>
      </p:pic>
      <p:sp>
        <p:nvSpPr>
          <p:cNvPr id="21" name="Tekstvak 17">
            <a:extLst>
              <a:ext uri="{FF2B5EF4-FFF2-40B4-BE49-F238E27FC236}">
                <a16:creationId xmlns:a16="http://schemas.microsoft.com/office/drawing/2014/main" id="{799F9B60-EFDD-9E42-8257-8969CD890383}"/>
              </a:ext>
            </a:extLst>
          </p:cNvPr>
          <p:cNvSpPr txBox="1"/>
          <p:nvPr/>
        </p:nvSpPr>
        <p:spPr>
          <a:xfrm>
            <a:off x="2685655" y="5839073"/>
            <a:ext cx="6145052" cy="369332"/>
          </a:xfrm>
          <a:prstGeom prst="rect">
            <a:avLst/>
          </a:prstGeom>
          <a:solidFill>
            <a:srgbClr val="2F5597"/>
          </a:solidFill>
        </p:spPr>
        <p:txBody>
          <a:bodyPr wrap="square" rtlCol="0">
            <a:spAutoFit/>
          </a:bodyPr>
          <a:lstStyle/>
          <a:p>
            <a:endParaRPr lang="nl-BE" b="1" dirty="0">
              <a:solidFill>
                <a:schemeClr val="bg1"/>
              </a:solidFill>
              <a:highlight>
                <a:srgbClr val="294392"/>
              </a:highlight>
            </a:endParaRPr>
          </a:p>
        </p:txBody>
      </p:sp>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00355" y="289815"/>
            <a:ext cx="10874853" cy="616227"/>
          </a:xfrm>
        </p:spPr>
        <p:txBody>
          <a:bodyPr>
            <a:normAutofit/>
          </a:bodyPr>
          <a:lstStyle/>
          <a:p>
            <a:r>
              <a:rPr lang="nl-NL" dirty="0"/>
              <a:t>D</a:t>
            </a:r>
            <a:r>
              <a:rPr lang="nl-BE" dirty="0" err="1"/>
              <a:t>istrictscommissie</a:t>
            </a:r>
            <a:r>
              <a:rPr lang="nl-BE" dirty="0"/>
              <a:t> DaG</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22" name="Tekstvak 21">
            <a:extLst>
              <a:ext uri="{FF2B5EF4-FFF2-40B4-BE49-F238E27FC236}">
                <a16:creationId xmlns:a16="http://schemas.microsoft.com/office/drawing/2014/main" id="{0E46BF26-5551-4E21-9486-EBD789735569}"/>
              </a:ext>
            </a:extLst>
          </p:cNvPr>
          <p:cNvSpPr txBox="1"/>
          <p:nvPr/>
        </p:nvSpPr>
        <p:spPr>
          <a:xfrm>
            <a:off x="3190860" y="5814535"/>
            <a:ext cx="1093076" cy="369332"/>
          </a:xfrm>
          <a:prstGeom prst="rect">
            <a:avLst/>
          </a:prstGeom>
          <a:noFill/>
        </p:spPr>
        <p:txBody>
          <a:bodyPr wrap="square" rtlCol="0">
            <a:spAutoFit/>
          </a:bodyPr>
          <a:lstStyle/>
          <a:p>
            <a:r>
              <a:rPr lang="nl-NL" b="1" dirty="0">
                <a:solidFill>
                  <a:schemeClr val="bg1"/>
                </a:solidFill>
              </a:rPr>
              <a:t>Heidi</a:t>
            </a:r>
            <a:endParaRPr lang="nl-BE" b="1" dirty="0">
              <a:solidFill>
                <a:schemeClr val="bg1"/>
              </a:solidFill>
            </a:endParaRPr>
          </a:p>
        </p:txBody>
      </p:sp>
      <p:sp>
        <p:nvSpPr>
          <p:cNvPr id="23" name="Tekstvak 22">
            <a:extLst>
              <a:ext uri="{FF2B5EF4-FFF2-40B4-BE49-F238E27FC236}">
                <a16:creationId xmlns:a16="http://schemas.microsoft.com/office/drawing/2014/main" id="{7BCF40CD-E923-40DB-9B96-3A073E495A42}"/>
              </a:ext>
            </a:extLst>
          </p:cNvPr>
          <p:cNvSpPr txBox="1"/>
          <p:nvPr/>
        </p:nvSpPr>
        <p:spPr>
          <a:xfrm>
            <a:off x="4944706" y="5839073"/>
            <a:ext cx="1093076" cy="369332"/>
          </a:xfrm>
          <a:prstGeom prst="rect">
            <a:avLst/>
          </a:prstGeom>
          <a:noFill/>
        </p:spPr>
        <p:txBody>
          <a:bodyPr wrap="square" rtlCol="0">
            <a:spAutoFit/>
          </a:bodyPr>
          <a:lstStyle/>
          <a:p>
            <a:r>
              <a:rPr lang="nl-NL" b="1" dirty="0">
                <a:solidFill>
                  <a:schemeClr val="bg1"/>
                </a:solidFill>
              </a:rPr>
              <a:t>Koen</a:t>
            </a:r>
            <a:endParaRPr lang="nl-BE" b="1" dirty="0">
              <a:solidFill>
                <a:schemeClr val="bg1"/>
              </a:solidFill>
            </a:endParaRPr>
          </a:p>
        </p:txBody>
      </p:sp>
      <p:sp>
        <p:nvSpPr>
          <p:cNvPr id="24" name="Tekstvak 23">
            <a:extLst>
              <a:ext uri="{FF2B5EF4-FFF2-40B4-BE49-F238E27FC236}">
                <a16:creationId xmlns:a16="http://schemas.microsoft.com/office/drawing/2014/main" id="{6AD2C68C-6835-45DF-95B3-0F24D25BC162}"/>
              </a:ext>
            </a:extLst>
          </p:cNvPr>
          <p:cNvSpPr txBox="1"/>
          <p:nvPr/>
        </p:nvSpPr>
        <p:spPr>
          <a:xfrm>
            <a:off x="6379100" y="5831543"/>
            <a:ext cx="1093076" cy="369332"/>
          </a:xfrm>
          <a:prstGeom prst="rect">
            <a:avLst/>
          </a:prstGeom>
          <a:noFill/>
        </p:spPr>
        <p:txBody>
          <a:bodyPr wrap="square" rtlCol="0">
            <a:spAutoFit/>
          </a:bodyPr>
          <a:lstStyle/>
          <a:p>
            <a:r>
              <a:rPr lang="nl-NL" b="1" dirty="0">
                <a:solidFill>
                  <a:schemeClr val="bg1"/>
                </a:solidFill>
              </a:rPr>
              <a:t>Lydwine</a:t>
            </a:r>
            <a:endParaRPr lang="nl-BE" b="1" dirty="0">
              <a:solidFill>
                <a:schemeClr val="bg1"/>
              </a:solidFill>
            </a:endParaRPr>
          </a:p>
        </p:txBody>
      </p:sp>
      <p:sp>
        <p:nvSpPr>
          <p:cNvPr id="25" name="Tekstvak 24">
            <a:extLst>
              <a:ext uri="{FF2B5EF4-FFF2-40B4-BE49-F238E27FC236}">
                <a16:creationId xmlns:a16="http://schemas.microsoft.com/office/drawing/2014/main" id="{89617D6D-ECE3-44B2-8CC7-BA1DE5E38260}"/>
              </a:ext>
            </a:extLst>
          </p:cNvPr>
          <p:cNvSpPr txBox="1"/>
          <p:nvPr/>
        </p:nvSpPr>
        <p:spPr>
          <a:xfrm>
            <a:off x="7750295" y="5854821"/>
            <a:ext cx="1093076" cy="369332"/>
          </a:xfrm>
          <a:prstGeom prst="rect">
            <a:avLst/>
          </a:prstGeom>
          <a:noFill/>
        </p:spPr>
        <p:txBody>
          <a:bodyPr wrap="square" rtlCol="0">
            <a:spAutoFit/>
          </a:bodyPr>
          <a:lstStyle/>
          <a:p>
            <a:r>
              <a:rPr lang="nl-NL" dirty="0">
                <a:solidFill>
                  <a:schemeClr val="bg1"/>
                </a:solidFill>
              </a:rPr>
              <a:t>Freddy</a:t>
            </a:r>
            <a:endParaRPr lang="nl-BE" dirty="0">
              <a:solidFill>
                <a:schemeClr val="bg1"/>
              </a:solidFill>
            </a:endParaRPr>
          </a:p>
        </p:txBody>
      </p:sp>
      <p:sp>
        <p:nvSpPr>
          <p:cNvPr id="18" name="Tekstvak 17">
            <a:extLst>
              <a:ext uri="{FF2B5EF4-FFF2-40B4-BE49-F238E27FC236}">
                <a16:creationId xmlns:a16="http://schemas.microsoft.com/office/drawing/2014/main" id="{7CD899B8-50B5-4644-92DA-B070FDA36964}"/>
              </a:ext>
            </a:extLst>
          </p:cNvPr>
          <p:cNvSpPr txBox="1"/>
          <p:nvPr/>
        </p:nvSpPr>
        <p:spPr>
          <a:xfrm>
            <a:off x="2685656" y="1040052"/>
            <a:ext cx="6145052" cy="369332"/>
          </a:xfrm>
          <a:prstGeom prst="rect">
            <a:avLst/>
          </a:prstGeom>
          <a:solidFill>
            <a:srgbClr val="2F5597"/>
          </a:solidFill>
        </p:spPr>
        <p:txBody>
          <a:bodyPr wrap="square" rtlCol="0">
            <a:spAutoFit/>
          </a:bodyPr>
          <a:lstStyle/>
          <a:p>
            <a:endParaRPr lang="nl-BE" b="1" dirty="0">
              <a:solidFill>
                <a:schemeClr val="bg1"/>
              </a:solidFill>
              <a:highlight>
                <a:srgbClr val="294392"/>
              </a:highlight>
            </a:endParaRPr>
          </a:p>
        </p:txBody>
      </p:sp>
      <p:sp>
        <p:nvSpPr>
          <p:cNvPr id="19" name="Tekstvak 18">
            <a:extLst>
              <a:ext uri="{FF2B5EF4-FFF2-40B4-BE49-F238E27FC236}">
                <a16:creationId xmlns:a16="http://schemas.microsoft.com/office/drawing/2014/main" id="{86727A5B-F670-4A60-888B-E335FED4BBBD}"/>
              </a:ext>
            </a:extLst>
          </p:cNvPr>
          <p:cNvSpPr txBox="1"/>
          <p:nvPr/>
        </p:nvSpPr>
        <p:spPr>
          <a:xfrm>
            <a:off x="3094437" y="1018927"/>
            <a:ext cx="1093076" cy="369332"/>
          </a:xfrm>
          <a:prstGeom prst="rect">
            <a:avLst/>
          </a:prstGeom>
          <a:noFill/>
        </p:spPr>
        <p:txBody>
          <a:bodyPr wrap="square" rtlCol="0">
            <a:spAutoFit/>
          </a:bodyPr>
          <a:lstStyle/>
          <a:p>
            <a:r>
              <a:rPr lang="nl-NL" b="1" dirty="0">
                <a:solidFill>
                  <a:schemeClr val="bg1"/>
                </a:solidFill>
              </a:rPr>
              <a:t>Christian</a:t>
            </a:r>
            <a:endParaRPr lang="nl-BE" b="1" dirty="0">
              <a:solidFill>
                <a:schemeClr val="bg1"/>
              </a:solidFill>
            </a:endParaRPr>
          </a:p>
        </p:txBody>
      </p:sp>
      <p:sp>
        <p:nvSpPr>
          <p:cNvPr id="20" name="Tekstvak 19">
            <a:extLst>
              <a:ext uri="{FF2B5EF4-FFF2-40B4-BE49-F238E27FC236}">
                <a16:creationId xmlns:a16="http://schemas.microsoft.com/office/drawing/2014/main" id="{953C87BD-6069-4FE8-A79A-18342A2F4F13}"/>
              </a:ext>
            </a:extLst>
          </p:cNvPr>
          <p:cNvSpPr txBox="1"/>
          <p:nvPr/>
        </p:nvSpPr>
        <p:spPr>
          <a:xfrm>
            <a:off x="4283936" y="1029859"/>
            <a:ext cx="1093076" cy="369332"/>
          </a:xfrm>
          <a:prstGeom prst="rect">
            <a:avLst/>
          </a:prstGeom>
          <a:noFill/>
        </p:spPr>
        <p:txBody>
          <a:bodyPr wrap="square" rtlCol="0">
            <a:spAutoFit/>
          </a:bodyPr>
          <a:lstStyle/>
          <a:p>
            <a:r>
              <a:rPr lang="nl-NL" b="1" dirty="0">
                <a:solidFill>
                  <a:schemeClr val="bg1"/>
                </a:solidFill>
              </a:rPr>
              <a:t>Vincent</a:t>
            </a:r>
            <a:endParaRPr lang="nl-BE" b="1" dirty="0">
              <a:solidFill>
                <a:schemeClr val="bg1"/>
              </a:solidFill>
            </a:endParaRPr>
          </a:p>
        </p:txBody>
      </p:sp>
      <p:sp>
        <p:nvSpPr>
          <p:cNvPr id="29" name="Tekstvak 28">
            <a:extLst>
              <a:ext uri="{FF2B5EF4-FFF2-40B4-BE49-F238E27FC236}">
                <a16:creationId xmlns:a16="http://schemas.microsoft.com/office/drawing/2014/main" id="{EE185AC4-0473-4C23-BD57-6BBDC393A91C}"/>
              </a:ext>
            </a:extLst>
          </p:cNvPr>
          <p:cNvSpPr txBox="1"/>
          <p:nvPr/>
        </p:nvSpPr>
        <p:spPr>
          <a:xfrm>
            <a:off x="5491244" y="1034252"/>
            <a:ext cx="1369814" cy="369332"/>
          </a:xfrm>
          <a:prstGeom prst="rect">
            <a:avLst/>
          </a:prstGeom>
          <a:noFill/>
        </p:spPr>
        <p:txBody>
          <a:bodyPr wrap="square" rtlCol="0">
            <a:spAutoFit/>
          </a:bodyPr>
          <a:lstStyle/>
          <a:p>
            <a:r>
              <a:rPr lang="nl-NL" b="1" dirty="0">
                <a:solidFill>
                  <a:schemeClr val="bg1"/>
                </a:solidFill>
              </a:rPr>
              <a:t>Dominiek</a:t>
            </a:r>
            <a:endParaRPr lang="nl-BE" b="1" dirty="0">
              <a:solidFill>
                <a:schemeClr val="bg1"/>
              </a:solidFill>
            </a:endParaRPr>
          </a:p>
        </p:txBody>
      </p:sp>
      <p:sp>
        <p:nvSpPr>
          <p:cNvPr id="30" name="Tekstvak 29">
            <a:extLst>
              <a:ext uri="{FF2B5EF4-FFF2-40B4-BE49-F238E27FC236}">
                <a16:creationId xmlns:a16="http://schemas.microsoft.com/office/drawing/2014/main" id="{90D87D87-19C5-4922-A1EB-CF902125961B}"/>
              </a:ext>
            </a:extLst>
          </p:cNvPr>
          <p:cNvSpPr txBox="1"/>
          <p:nvPr/>
        </p:nvSpPr>
        <p:spPr>
          <a:xfrm>
            <a:off x="6758792" y="1043203"/>
            <a:ext cx="954404" cy="369332"/>
          </a:xfrm>
          <a:prstGeom prst="rect">
            <a:avLst/>
          </a:prstGeom>
          <a:noFill/>
        </p:spPr>
        <p:txBody>
          <a:bodyPr wrap="square" rtlCol="0">
            <a:spAutoFit/>
          </a:bodyPr>
          <a:lstStyle/>
          <a:p>
            <a:r>
              <a:rPr lang="nl-NL" b="1" dirty="0">
                <a:solidFill>
                  <a:schemeClr val="bg1"/>
                </a:solidFill>
              </a:rPr>
              <a:t>Claude</a:t>
            </a:r>
            <a:endParaRPr lang="nl-BE" b="1" dirty="0">
              <a:solidFill>
                <a:schemeClr val="bg1"/>
              </a:solidFill>
            </a:endParaRPr>
          </a:p>
        </p:txBody>
      </p:sp>
      <p:sp>
        <p:nvSpPr>
          <p:cNvPr id="31" name="Tekstvak 30">
            <a:extLst>
              <a:ext uri="{FF2B5EF4-FFF2-40B4-BE49-F238E27FC236}">
                <a16:creationId xmlns:a16="http://schemas.microsoft.com/office/drawing/2014/main" id="{1D6C2664-025B-4ED0-91AF-A1658D19581E}"/>
              </a:ext>
            </a:extLst>
          </p:cNvPr>
          <p:cNvSpPr txBox="1"/>
          <p:nvPr/>
        </p:nvSpPr>
        <p:spPr>
          <a:xfrm>
            <a:off x="7773350" y="1034675"/>
            <a:ext cx="1093076" cy="369332"/>
          </a:xfrm>
          <a:prstGeom prst="rect">
            <a:avLst/>
          </a:prstGeom>
          <a:noFill/>
        </p:spPr>
        <p:txBody>
          <a:bodyPr wrap="square" rtlCol="0">
            <a:spAutoFit/>
          </a:bodyPr>
          <a:lstStyle/>
          <a:p>
            <a:r>
              <a:rPr lang="nl-NL" b="1" dirty="0">
                <a:solidFill>
                  <a:schemeClr val="bg1"/>
                </a:solidFill>
              </a:rPr>
              <a:t>Paul</a:t>
            </a:r>
            <a:endParaRPr lang="nl-BE" b="1" dirty="0">
              <a:solidFill>
                <a:schemeClr val="bg1"/>
              </a:solidFill>
            </a:endParaRPr>
          </a:p>
        </p:txBody>
      </p:sp>
      <p:sp>
        <p:nvSpPr>
          <p:cNvPr id="17" name="Slide Number Placeholder 5">
            <a:extLst>
              <a:ext uri="{FF2B5EF4-FFF2-40B4-BE49-F238E27FC236}">
                <a16:creationId xmlns:a16="http://schemas.microsoft.com/office/drawing/2014/main" id="{B605485C-BE71-9240-8543-BF2CA19FE9BC}"/>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2</a:t>
            </a:fld>
            <a:endParaRPr lang="en-US" dirty="0"/>
          </a:p>
        </p:txBody>
      </p:sp>
    </p:spTree>
    <p:extLst>
      <p:ext uri="{BB962C8B-B14F-4D97-AF65-F5344CB8AC3E}">
        <p14:creationId xmlns:p14="http://schemas.microsoft.com/office/powerpoint/2010/main" val="2036709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1097280" y="189030"/>
            <a:ext cx="10058400" cy="2960972"/>
          </a:xfrm>
        </p:spPr>
        <p:txBody>
          <a:bodyPr>
            <a:normAutofit/>
          </a:bodyPr>
          <a:lstStyle/>
          <a:p>
            <a:r>
              <a:rPr lang="nl-BE" dirty="0"/>
              <a:t>Het perfecte project ?</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1066800" y="3473773"/>
            <a:ext cx="10058400" cy="1143000"/>
          </a:xfrm>
        </p:spPr>
        <p:txBody>
          <a:bodyPr>
            <a:noAutofit/>
          </a:bodyPr>
          <a:lstStyle/>
          <a:p>
            <a:r>
              <a:rPr lang="nl-NL" dirty="0" err="1"/>
              <a:t>Lydwine</a:t>
            </a:r>
            <a:r>
              <a:rPr lang="nl-NL" dirty="0"/>
              <a:t> Van Damme </a:t>
            </a:r>
          </a:p>
          <a:p>
            <a:r>
              <a:rPr lang="nl-BE" dirty="0"/>
              <a:t>Rotary DIKSMUIDE 86XX</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A194C91D-DCDD-584A-A35A-8A3627875BD0}"/>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3</a:t>
            </a:fld>
            <a:endParaRPr lang="en-US" dirty="0"/>
          </a:p>
        </p:txBody>
      </p:sp>
    </p:spTree>
    <p:extLst>
      <p:ext uri="{BB962C8B-B14F-4D97-AF65-F5344CB8AC3E}">
        <p14:creationId xmlns:p14="http://schemas.microsoft.com/office/powerpoint/2010/main" val="21089377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79837" y="521005"/>
            <a:ext cx="10874853" cy="616227"/>
          </a:xfrm>
        </p:spPr>
        <p:txBody>
          <a:bodyPr>
            <a:normAutofit/>
          </a:bodyPr>
          <a:lstStyle/>
          <a:p>
            <a:r>
              <a:rPr lang="nl-BE" sz="2400" dirty="0"/>
              <a:t>Zoek het perfecte lokale DAG-project </a:t>
            </a:r>
            <a:endParaRPr lang="en-BE" sz="24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679837" y="1849821"/>
            <a:ext cx="11070730" cy="4359786"/>
          </a:xfrm>
        </p:spPr>
        <p:txBody>
          <a:bodyPr>
            <a:noAutofit/>
          </a:bodyPr>
          <a:lstStyle/>
          <a:p>
            <a:pPr marL="0" indent="0">
              <a:buNone/>
            </a:pPr>
            <a:br>
              <a:rPr lang="nl-BE" sz="2800" dirty="0"/>
            </a:br>
            <a:r>
              <a:rPr lang="nl-BE" sz="2800" dirty="0"/>
              <a:t>Focus op : 				</a:t>
            </a:r>
            <a:r>
              <a:rPr lang="nl-BE" dirty="0"/>
              <a:t>	 * Jonge clubs</a:t>
            </a:r>
            <a:br>
              <a:rPr lang="nl-BE" sz="2800" dirty="0"/>
            </a:br>
            <a:br>
              <a:rPr lang="nl-BE" sz="2800" dirty="0"/>
            </a:br>
            <a:r>
              <a:rPr lang="nl-BE" sz="2800" dirty="0"/>
              <a:t>- kleinschalige				 * Nieuwe Clubs</a:t>
            </a:r>
            <a:br>
              <a:rPr lang="nl-BE" sz="2800" dirty="0"/>
            </a:br>
            <a:br>
              <a:rPr lang="nl-BE" sz="2800" dirty="0"/>
            </a:br>
            <a:r>
              <a:rPr lang="nl-BE" sz="2800" dirty="0"/>
              <a:t>- lokale projecten				 </a:t>
            </a:r>
            <a:r>
              <a:rPr lang="nl-BE" dirty="0"/>
              <a:t>* Clubs met beperktere budgetten</a:t>
            </a:r>
          </a:p>
          <a:p>
            <a:pPr marL="0" indent="0">
              <a:buNone/>
            </a:pPr>
            <a:endParaRPr lang="nl-BE" sz="2800" dirty="0"/>
          </a:p>
          <a:p>
            <a:endParaRPr lang="nl-BE" sz="2800" dirty="0"/>
          </a:p>
          <a:p>
            <a:endParaRPr lang="nl-BE" sz="2800" dirty="0"/>
          </a:p>
          <a:p>
            <a:endParaRPr lang="nl-BE" sz="2800"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Tekstvak 5">
            <a:extLst>
              <a:ext uri="{FF2B5EF4-FFF2-40B4-BE49-F238E27FC236}">
                <a16:creationId xmlns:a16="http://schemas.microsoft.com/office/drawing/2014/main" id="{90B5692B-B941-4819-BC08-96B28B2EA74F}"/>
              </a:ext>
            </a:extLst>
          </p:cNvPr>
          <p:cNvSpPr txBox="1"/>
          <p:nvPr/>
        </p:nvSpPr>
        <p:spPr>
          <a:xfrm>
            <a:off x="2340077" y="4847303"/>
            <a:ext cx="7119233" cy="1077218"/>
          </a:xfrm>
          <a:prstGeom prst="rect">
            <a:avLst/>
          </a:prstGeom>
          <a:noFill/>
        </p:spPr>
        <p:txBody>
          <a:bodyPr wrap="square">
            <a:spAutoFit/>
          </a:bodyPr>
          <a:lstStyle/>
          <a:p>
            <a:pPr algn="ctr"/>
            <a:r>
              <a:rPr lang="nl-BE" sz="3200" dirty="0"/>
              <a:t>Ook een </a:t>
            </a:r>
            <a:r>
              <a:rPr lang="nl-BE" sz="3200" b="1" dirty="0">
                <a:solidFill>
                  <a:schemeClr val="accent1">
                    <a:lumMod val="60000"/>
                    <a:lumOff val="40000"/>
                  </a:schemeClr>
                </a:solidFill>
              </a:rPr>
              <a:t>klein</a:t>
            </a:r>
            <a:r>
              <a:rPr lang="nl-BE" sz="3200" dirty="0"/>
              <a:t> project kan</a:t>
            </a:r>
            <a:br>
              <a:rPr lang="nl-BE" sz="3200" dirty="0"/>
            </a:br>
            <a:r>
              <a:rPr lang="nl-BE" sz="3200" dirty="0"/>
              <a:t>een </a:t>
            </a:r>
            <a:r>
              <a:rPr lang="nl-BE" sz="3200" b="1" dirty="0">
                <a:solidFill>
                  <a:schemeClr val="accent1">
                    <a:lumMod val="60000"/>
                    <a:lumOff val="40000"/>
                  </a:schemeClr>
                </a:solidFill>
              </a:rPr>
              <a:t>GROOT</a:t>
            </a:r>
            <a:r>
              <a:rPr lang="nl-BE" sz="3200" dirty="0"/>
              <a:t> verschil maken</a:t>
            </a:r>
          </a:p>
        </p:txBody>
      </p:sp>
      <p:sp>
        <p:nvSpPr>
          <p:cNvPr id="8" name="Slide Number Placeholder 5">
            <a:extLst>
              <a:ext uri="{FF2B5EF4-FFF2-40B4-BE49-F238E27FC236}">
                <a16:creationId xmlns:a16="http://schemas.microsoft.com/office/drawing/2014/main" id="{46D0EC8B-DC2E-7349-AB7D-38D80FE482F5}"/>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4</a:t>
            </a:fld>
            <a:endParaRPr lang="en-US" dirty="0"/>
          </a:p>
        </p:txBody>
      </p:sp>
    </p:spTree>
    <p:extLst>
      <p:ext uri="{BB962C8B-B14F-4D97-AF65-F5344CB8AC3E}">
        <p14:creationId xmlns:p14="http://schemas.microsoft.com/office/powerpoint/2010/main" val="1147802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fontScale="90000"/>
          </a:bodyPr>
          <a:lstStyle/>
          <a:p>
            <a:br>
              <a:rPr lang="nl-BE" sz="4000" dirty="0">
                <a:solidFill>
                  <a:schemeClr val="accent4">
                    <a:lumMod val="60000"/>
                    <a:lumOff val="40000"/>
                  </a:schemeClr>
                </a:solidFill>
              </a:rPr>
            </a:b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5" name="Tijdelijke aanduiding voor inhoud 4">
            <a:extLst>
              <a:ext uri="{FF2B5EF4-FFF2-40B4-BE49-F238E27FC236}">
                <a16:creationId xmlns:a16="http://schemas.microsoft.com/office/drawing/2014/main" id="{90D20255-2AEE-4C55-88A9-348685DE1245}"/>
              </a:ext>
            </a:extLst>
          </p:cNvPr>
          <p:cNvSpPr txBox="1">
            <a:spLocks noGrp="1"/>
          </p:cNvSpPr>
          <p:nvPr>
            <p:ph idx="1"/>
          </p:nvPr>
        </p:nvSpPr>
        <p:spPr>
          <a:xfrm>
            <a:off x="679837" y="1246909"/>
            <a:ext cx="10874854" cy="6654129"/>
          </a:xfrm>
          <a:prstGeom prst="rect">
            <a:avLst/>
          </a:prstGeom>
          <a:noFill/>
        </p:spPr>
        <p:txBody>
          <a:bodyPr wrap="square">
            <a:spAutoFit/>
          </a:bodyPr>
          <a:lstStyle/>
          <a:p>
            <a:pPr marL="0" indent="0" algn="ctr">
              <a:buNone/>
            </a:pPr>
            <a:r>
              <a:rPr lang="nl-BE" sz="4400" b="1" dirty="0">
                <a:solidFill>
                  <a:schemeClr val="accent4">
                    <a:lumMod val="60000"/>
                    <a:lumOff val="40000"/>
                  </a:schemeClr>
                </a:solidFill>
              </a:rPr>
              <a:t>Bereik jouw doelpubliek </a:t>
            </a:r>
          </a:p>
          <a:p>
            <a:pPr marL="0" indent="0" algn="ctr">
              <a:buNone/>
            </a:pPr>
            <a:br>
              <a:rPr lang="nl-BE" sz="4400" dirty="0"/>
            </a:br>
            <a:r>
              <a:rPr lang="nl-BE" sz="2400" dirty="0"/>
              <a:t>Vind de steunaanvragen die beantwoorden aan de Rotary ethiek van jouw club</a:t>
            </a:r>
            <a:br>
              <a:rPr lang="nl-BE" sz="2400" dirty="0"/>
            </a:br>
            <a:br>
              <a:rPr lang="nl-BE" sz="4400" dirty="0"/>
            </a:br>
            <a:r>
              <a:rPr lang="nl-BE" sz="2400" dirty="0"/>
              <a:t>Is er draagvlak voor dit project in jouw club?</a:t>
            </a:r>
            <a:br>
              <a:rPr lang="nl-BE" sz="2400" dirty="0"/>
            </a:br>
            <a:endParaRPr lang="nl-BE" sz="2400" dirty="0"/>
          </a:p>
          <a:p>
            <a:pPr marL="0" indent="0" algn="ctr">
              <a:buNone/>
            </a:pPr>
            <a:r>
              <a:rPr lang="nl-BE" sz="2400" dirty="0"/>
              <a:t>Vallen ze onder de 7 actiedomeinen van Rotary?</a:t>
            </a:r>
          </a:p>
          <a:p>
            <a:pPr marL="0" indent="0" algn="ctr">
              <a:buNone/>
            </a:pPr>
            <a:br>
              <a:rPr lang="nl-BE" sz="2400" dirty="0"/>
            </a:br>
            <a:endParaRPr lang="nl-BE" sz="4400" b="1" dirty="0">
              <a:solidFill>
                <a:schemeClr val="accent4">
                  <a:lumMod val="60000"/>
                  <a:lumOff val="40000"/>
                </a:schemeClr>
              </a:solidFill>
            </a:endParaRPr>
          </a:p>
          <a:p>
            <a:pPr marL="0" indent="0" algn="ctr">
              <a:buNone/>
            </a:pPr>
            <a:endParaRPr lang="nl-BE" sz="2400" dirty="0"/>
          </a:p>
          <a:p>
            <a:pPr algn="ctr"/>
            <a:endParaRPr lang="nl-BE" sz="3200" dirty="0"/>
          </a:p>
          <a:p>
            <a:pPr algn="ctr"/>
            <a:endParaRPr lang="nl-BE" sz="4400" dirty="0"/>
          </a:p>
        </p:txBody>
      </p:sp>
      <p:sp>
        <p:nvSpPr>
          <p:cNvPr id="6" name="Title 1">
            <a:extLst>
              <a:ext uri="{FF2B5EF4-FFF2-40B4-BE49-F238E27FC236}">
                <a16:creationId xmlns:a16="http://schemas.microsoft.com/office/drawing/2014/main" id="{A49A1736-6445-4848-8EE7-984A227EBC27}"/>
              </a:ext>
            </a:extLst>
          </p:cNvPr>
          <p:cNvSpPr txBox="1">
            <a:spLocks/>
          </p:cNvSpPr>
          <p:nvPr/>
        </p:nvSpPr>
        <p:spPr>
          <a:xfrm>
            <a:off x="761704" y="610442"/>
            <a:ext cx="10874853" cy="616227"/>
          </a:xfrm>
          <a:prstGeom prst="rect">
            <a:avLst/>
          </a:prstGeom>
        </p:spPr>
        <p:txBody>
          <a:bodyPr vert="horz" lIns="91440" tIns="45720" rIns="91440" bIns="45720" rtlCol="0" anchor="t">
            <a:normAutofit/>
          </a:bodyPr>
          <a:lstStyle>
            <a:lvl1pPr marL="0" algn="l" defTabSz="914400" rtl="0" eaLnBrk="1" latinLnBrk="0" hangingPunct="1">
              <a:lnSpc>
                <a:spcPct val="85000"/>
              </a:lnSpc>
              <a:spcBef>
                <a:spcPct val="0"/>
              </a:spcBef>
              <a:buNone/>
              <a:defRPr sz="4000" b="1" kern="1200" spc="-50" baseline="0">
                <a:solidFill>
                  <a:srgbClr val="FFC000"/>
                </a:solidFill>
                <a:latin typeface="+mj-lt"/>
                <a:ea typeface="+mj-ea"/>
                <a:cs typeface="+mj-cs"/>
              </a:defRPr>
            </a:lvl1pPr>
          </a:lstStyle>
          <a:p>
            <a:r>
              <a:rPr lang="nl-BE" sz="2400" dirty="0"/>
              <a:t>Zoek het perfecte lokale DAG-project </a:t>
            </a:r>
            <a:endParaRPr lang="en-BE" sz="2400" dirty="0"/>
          </a:p>
        </p:txBody>
      </p:sp>
      <p:sp>
        <p:nvSpPr>
          <p:cNvPr id="8" name="Slide Number Placeholder 5">
            <a:extLst>
              <a:ext uri="{FF2B5EF4-FFF2-40B4-BE49-F238E27FC236}">
                <a16:creationId xmlns:a16="http://schemas.microsoft.com/office/drawing/2014/main" id="{82340BBD-D67C-F545-A9E2-0A99E7657DB8}"/>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5</a:t>
            </a:fld>
            <a:endParaRPr lang="en-US" dirty="0"/>
          </a:p>
        </p:txBody>
      </p:sp>
    </p:spTree>
    <p:extLst>
      <p:ext uri="{BB962C8B-B14F-4D97-AF65-F5344CB8AC3E}">
        <p14:creationId xmlns:p14="http://schemas.microsoft.com/office/powerpoint/2010/main" val="38338876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58573" y="540129"/>
            <a:ext cx="10874853" cy="616227"/>
          </a:xfrm>
        </p:spPr>
        <p:txBody>
          <a:bodyPr>
            <a:normAutofit/>
          </a:bodyPr>
          <a:lstStyle/>
          <a:p>
            <a:r>
              <a:rPr lang="nl-BE" sz="2400" dirty="0"/>
              <a:t>Zoek het perfecte lokale DAG-project </a:t>
            </a:r>
            <a:endParaRPr lang="en-BE" sz="24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914401" y="1246909"/>
            <a:ext cx="9574923" cy="4962698"/>
          </a:xfrm>
        </p:spPr>
        <p:txBody>
          <a:bodyPr>
            <a:noAutofit/>
          </a:bodyPr>
          <a:lstStyle/>
          <a:p>
            <a:pPr algn="ctr"/>
            <a:r>
              <a:rPr lang="nl-BE" sz="4400" b="1" dirty="0">
                <a:solidFill>
                  <a:schemeClr val="accent4">
                    <a:lumMod val="60000"/>
                    <a:lumOff val="40000"/>
                  </a:schemeClr>
                </a:solidFill>
              </a:rPr>
              <a:t>Bekijk het vanuit een ander perspectief</a:t>
            </a:r>
            <a:endParaRPr lang="nl-BE" b="1" dirty="0">
              <a:solidFill>
                <a:schemeClr val="tx1"/>
              </a:solidFill>
            </a:endParaRPr>
          </a:p>
          <a:p>
            <a:br>
              <a:rPr lang="nl-BE" dirty="0">
                <a:solidFill>
                  <a:schemeClr val="tx1"/>
                </a:solidFill>
              </a:rPr>
            </a:br>
            <a:r>
              <a:rPr lang="nl-BE" dirty="0">
                <a:solidFill>
                  <a:schemeClr val="tx1"/>
                </a:solidFill>
              </a:rPr>
              <a:t>   Ga zelf naar de verenigingen toe </a:t>
            </a:r>
            <a:br>
              <a:rPr lang="nl-BE" dirty="0">
                <a:solidFill>
                  <a:schemeClr val="tx1"/>
                </a:solidFill>
              </a:rPr>
            </a:br>
            <a:br>
              <a:rPr lang="nl-BE" dirty="0">
                <a:solidFill>
                  <a:schemeClr val="tx1"/>
                </a:solidFill>
              </a:rPr>
            </a:br>
            <a:r>
              <a:rPr lang="nl-BE" dirty="0">
                <a:solidFill>
                  <a:schemeClr val="tx1"/>
                </a:solidFill>
              </a:rPr>
              <a:t>   Maak de</a:t>
            </a:r>
            <a:r>
              <a:rPr lang="nl-BE" dirty="0"/>
              <a:t> actiedomeinen van Rotary bekend bij</a:t>
            </a:r>
            <a:br>
              <a:rPr lang="nl-BE" dirty="0"/>
            </a:br>
            <a:br>
              <a:rPr lang="nl-BE" dirty="0"/>
            </a:br>
            <a:r>
              <a:rPr lang="nl-BE" dirty="0"/>
              <a:t>  °  plaatselijke sociale verenigingen</a:t>
            </a:r>
            <a:br>
              <a:rPr lang="nl-BE" dirty="0"/>
            </a:br>
            <a:r>
              <a:rPr lang="nl-BE" dirty="0"/>
              <a:t>  °  individuele personen</a:t>
            </a:r>
            <a:br>
              <a:rPr lang="nl-BE" dirty="0"/>
            </a:br>
            <a:r>
              <a:rPr lang="nl-BE" dirty="0"/>
              <a:t>  °  jeugdverenigingen </a:t>
            </a:r>
            <a:br>
              <a:rPr lang="nl-BE" dirty="0"/>
            </a:br>
            <a:r>
              <a:rPr lang="nl-BE" dirty="0"/>
              <a:t>  ° sportclubs</a:t>
            </a:r>
            <a:br>
              <a:rPr lang="nl-BE" dirty="0"/>
            </a:br>
            <a:r>
              <a:rPr lang="nl-BE" dirty="0"/>
              <a:t>  °…</a:t>
            </a:r>
          </a:p>
          <a:p>
            <a:pPr marL="201168" lvl="1" indent="0">
              <a:buNone/>
            </a:pPr>
            <a:endParaRPr lang="nl-BE"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6" name="Afbeelding 5">
            <a:extLst>
              <a:ext uri="{FF2B5EF4-FFF2-40B4-BE49-F238E27FC236}">
                <a16:creationId xmlns:a16="http://schemas.microsoft.com/office/drawing/2014/main" id="{A0C6F5DC-E37A-46E3-A518-A6CC1069EF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87466">
            <a:off x="8633566" y="2090389"/>
            <a:ext cx="2312770" cy="3277311"/>
          </a:xfrm>
          <a:prstGeom prst="rect">
            <a:avLst/>
          </a:prstGeom>
        </p:spPr>
      </p:pic>
      <p:sp>
        <p:nvSpPr>
          <p:cNvPr id="8" name="Slide Number Placeholder 5">
            <a:extLst>
              <a:ext uri="{FF2B5EF4-FFF2-40B4-BE49-F238E27FC236}">
                <a16:creationId xmlns:a16="http://schemas.microsoft.com/office/drawing/2014/main" id="{ADC26E13-8ECE-7844-B9F6-5D6A3D377172}"/>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6</a:t>
            </a:fld>
            <a:endParaRPr lang="en-US" dirty="0"/>
          </a:p>
        </p:txBody>
      </p:sp>
    </p:spTree>
    <p:extLst>
      <p:ext uri="{BB962C8B-B14F-4D97-AF65-F5344CB8AC3E}">
        <p14:creationId xmlns:p14="http://schemas.microsoft.com/office/powerpoint/2010/main" val="9305446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79838" y="540129"/>
            <a:ext cx="10874853" cy="616227"/>
          </a:xfrm>
        </p:spPr>
        <p:txBody>
          <a:bodyPr>
            <a:normAutofit/>
          </a:bodyPr>
          <a:lstStyle/>
          <a:p>
            <a:r>
              <a:rPr lang="nl-BE" sz="2400" dirty="0"/>
              <a:t>Zoek het perfecte lokale DAG-project </a:t>
            </a:r>
            <a:endParaRPr lang="en-BE" sz="24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1198179" y="1246909"/>
            <a:ext cx="10356512" cy="4962698"/>
          </a:xfrm>
        </p:spPr>
        <p:txBody>
          <a:bodyPr>
            <a:noAutofit/>
          </a:bodyPr>
          <a:lstStyle/>
          <a:p>
            <a:r>
              <a:rPr lang="nl-BE" b="1" dirty="0"/>
              <a:t>Oproep lanceren met 3</a:t>
            </a:r>
            <a:r>
              <a:rPr lang="nl-BE" sz="2800" b="1" dirty="0"/>
              <a:t> vragen</a:t>
            </a:r>
            <a:br>
              <a:rPr lang="nl-BE" sz="2800" b="1" dirty="0"/>
            </a:br>
            <a:br>
              <a:rPr lang="nl-BE" sz="2800" dirty="0"/>
            </a:br>
            <a:br>
              <a:rPr lang="nl-BE" sz="2800" dirty="0"/>
            </a:br>
            <a:r>
              <a:rPr lang="nl-BE" sz="2800" dirty="0"/>
              <a:t>- Wat kunnen wij als Rotary betekenen voor uw vereniging?</a:t>
            </a:r>
            <a:br>
              <a:rPr lang="nl-BE" sz="2800" dirty="0"/>
            </a:br>
            <a:br>
              <a:rPr lang="nl-BE" sz="2800" dirty="0"/>
            </a:br>
            <a:r>
              <a:rPr lang="nl-BE" sz="2800" dirty="0"/>
              <a:t>- Hoe denkt u dat onze Rotary Club u kan steunen?</a:t>
            </a:r>
            <a:br>
              <a:rPr lang="nl-BE" sz="2800" dirty="0"/>
            </a:br>
            <a:br>
              <a:rPr lang="nl-BE" sz="2800" dirty="0"/>
            </a:br>
            <a:r>
              <a:rPr lang="nl-BE" sz="2800" dirty="0"/>
              <a:t>- Motiveer uw </a:t>
            </a:r>
            <a:r>
              <a:rPr lang="nl-BE" dirty="0"/>
              <a:t>vraag</a:t>
            </a:r>
            <a:br>
              <a:rPr lang="nl-BE" sz="2800" dirty="0"/>
            </a:br>
            <a:br>
              <a:rPr lang="nl-BE" sz="2800" dirty="0"/>
            </a:br>
            <a:br>
              <a:rPr lang="nl-BE" sz="2800" dirty="0"/>
            </a:br>
            <a:r>
              <a:rPr lang="nl-BE" sz="2800" dirty="0"/>
              <a:t>Koppel een beloning aan jouw project </a:t>
            </a:r>
            <a:br>
              <a:rPr lang="nl-BE" sz="2800" dirty="0"/>
            </a:br>
            <a:endParaRPr lang="nl-BE" sz="2800"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01C6F88E-B083-8540-977D-BD43F21E223E}"/>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7</a:t>
            </a:fld>
            <a:endParaRPr lang="en-US" dirty="0"/>
          </a:p>
        </p:txBody>
      </p:sp>
    </p:spTree>
    <p:extLst>
      <p:ext uri="{BB962C8B-B14F-4D97-AF65-F5344CB8AC3E}">
        <p14:creationId xmlns:p14="http://schemas.microsoft.com/office/powerpoint/2010/main" val="5084819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761704" y="533807"/>
            <a:ext cx="10874853" cy="616227"/>
          </a:xfrm>
        </p:spPr>
        <p:txBody>
          <a:bodyPr>
            <a:normAutofit/>
          </a:bodyPr>
          <a:lstStyle/>
          <a:p>
            <a:r>
              <a:rPr lang="nl-BE" sz="2400" dirty="0"/>
              <a:t>Zoek het perfecte lokale DAG-project </a:t>
            </a:r>
            <a:endParaRPr lang="en-BE" sz="24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pPr lvl="1"/>
            <a:endParaRPr lang="nl-BE" dirty="0"/>
          </a:p>
          <a:p>
            <a:pPr lvl="1"/>
            <a:endParaRPr lang="nl-BE" dirty="0"/>
          </a:p>
          <a:p>
            <a:pPr marL="201168" lvl="1" indent="0">
              <a:buNone/>
            </a:pPr>
            <a:r>
              <a:rPr lang="nl-BE" dirty="0">
                <a:solidFill>
                  <a:schemeClr val="accent1">
                    <a:lumMod val="60000"/>
                    <a:lumOff val="40000"/>
                  </a:schemeClr>
                </a:solidFill>
              </a:rPr>
              <a:t>		</a:t>
            </a:r>
            <a:endParaRPr lang="en-BE" b="1" dirty="0">
              <a:solidFill>
                <a:schemeClr val="accent1">
                  <a:lumMod val="60000"/>
                  <a:lumOff val="40000"/>
                </a:schemeClr>
              </a:solidFill>
            </a:endParaRPr>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3515" y="5058539"/>
            <a:ext cx="3938648" cy="1559916"/>
          </a:xfrm>
          <a:prstGeom prst="rect">
            <a:avLst/>
          </a:prstGeom>
        </p:spPr>
      </p:pic>
      <p:sp>
        <p:nvSpPr>
          <p:cNvPr id="6" name="Tekstvak 5">
            <a:extLst>
              <a:ext uri="{FF2B5EF4-FFF2-40B4-BE49-F238E27FC236}">
                <a16:creationId xmlns:a16="http://schemas.microsoft.com/office/drawing/2014/main" id="{0F579F0A-5190-442F-87C6-12E45FC90A5E}"/>
              </a:ext>
            </a:extLst>
          </p:cNvPr>
          <p:cNvSpPr txBox="1"/>
          <p:nvPr/>
        </p:nvSpPr>
        <p:spPr>
          <a:xfrm>
            <a:off x="1681654" y="1377728"/>
            <a:ext cx="7704082" cy="4247317"/>
          </a:xfrm>
          <a:prstGeom prst="rect">
            <a:avLst/>
          </a:prstGeom>
          <a:noFill/>
        </p:spPr>
        <p:txBody>
          <a:bodyPr wrap="square">
            <a:spAutoFit/>
          </a:bodyPr>
          <a:lstStyle/>
          <a:p>
            <a:r>
              <a:rPr lang="nl-BE" sz="2400" b="1" dirty="0"/>
              <a:t>1 oproep - 18 Reacties</a:t>
            </a:r>
            <a:r>
              <a:rPr lang="nl-BE" sz="2400" dirty="0"/>
              <a:t> uit heel diverse domeinen</a:t>
            </a:r>
            <a:br>
              <a:rPr lang="nl-BE" sz="2400" dirty="0"/>
            </a:br>
            <a:r>
              <a:rPr lang="nl-BE" sz="2400" dirty="0"/>
              <a:t>zorg - school - jeugd - sport - vrijwilligers</a:t>
            </a:r>
          </a:p>
          <a:p>
            <a:endParaRPr lang="nl-BE" sz="2400" dirty="0"/>
          </a:p>
          <a:p>
            <a:r>
              <a:rPr lang="nl-BE" sz="2400" b="1" dirty="0"/>
              <a:t>financiële</a:t>
            </a:r>
            <a:r>
              <a:rPr lang="nl-BE" sz="2400" dirty="0"/>
              <a:t> </a:t>
            </a:r>
            <a:r>
              <a:rPr lang="nl-BE" sz="2400" b="1" dirty="0"/>
              <a:t>steun</a:t>
            </a:r>
            <a:r>
              <a:rPr lang="nl-BE" sz="2400" dirty="0"/>
              <a:t>: </a:t>
            </a:r>
            <a:br>
              <a:rPr lang="nl-BE" sz="2400" dirty="0"/>
            </a:br>
            <a:r>
              <a:rPr lang="nl-BE" sz="1800" dirty="0">
                <a:effectLst/>
                <a:latin typeface="Calibri" panose="020F0502020204030204" pitchFamily="34" charset="0"/>
                <a:ea typeface="Calibri" panose="020F0502020204030204" pitchFamily="34" charset="0"/>
              </a:rPr>
              <a:t>- om zorgverlening te verbeteren,</a:t>
            </a:r>
            <a:br>
              <a:rPr lang="nl-BE" sz="1800" dirty="0">
                <a:effectLst/>
                <a:latin typeface="Calibri" panose="020F0502020204030204" pitchFamily="34" charset="0"/>
                <a:ea typeface="Calibri" panose="020F0502020204030204" pitchFamily="34" charset="0"/>
              </a:rPr>
            </a:br>
            <a:r>
              <a:rPr lang="nl-BE" sz="1800" dirty="0">
                <a:effectLst/>
                <a:latin typeface="Calibri" panose="020F0502020204030204" pitchFamily="34" charset="0"/>
                <a:ea typeface="Calibri" panose="020F0502020204030204" pitchFamily="34" charset="0"/>
              </a:rPr>
              <a:t>- om levenskwaliteit van bepaalde mensen te verbeteren, </a:t>
            </a:r>
            <a:br>
              <a:rPr lang="nl-BE" sz="1800" dirty="0">
                <a:effectLst/>
                <a:latin typeface="Calibri" panose="020F0502020204030204" pitchFamily="34" charset="0"/>
                <a:ea typeface="Calibri" panose="020F0502020204030204" pitchFamily="34" charset="0"/>
              </a:rPr>
            </a:br>
            <a:r>
              <a:rPr lang="nl-BE" sz="1800" dirty="0">
                <a:effectLst/>
                <a:latin typeface="Calibri" panose="020F0502020204030204" pitchFamily="34" charset="0"/>
                <a:ea typeface="Calibri" panose="020F0502020204030204" pitchFamily="34" charset="0"/>
              </a:rPr>
              <a:t>- om de leefomgeving van bepaalde centra te verfraaien</a:t>
            </a:r>
            <a:br>
              <a:rPr lang="nl-BE" sz="1800" dirty="0">
                <a:effectLst/>
                <a:latin typeface="Calibri" panose="020F0502020204030204" pitchFamily="34" charset="0"/>
                <a:ea typeface="Calibri" panose="020F0502020204030204" pitchFamily="34" charset="0"/>
              </a:rPr>
            </a:br>
            <a:r>
              <a:rPr lang="nl-BE" sz="1800" dirty="0">
                <a:effectLst/>
                <a:latin typeface="Calibri" panose="020F0502020204030204" pitchFamily="34" charset="0"/>
                <a:ea typeface="Calibri" panose="020F0502020204030204" pitchFamily="34" charset="0"/>
              </a:rPr>
              <a:t>- om de sociale integratie van personen te verhogen, </a:t>
            </a:r>
            <a:br>
              <a:rPr lang="nl-BE" sz="1800" dirty="0">
                <a:effectLst/>
                <a:latin typeface="Calibri" panose="020F0502020204030204" pitchFamily="34" charset="0"/>
                <a:ea typeface="Calibri" panose="020F0502020204030204" pitchFamily="34" charset="0"/>
              </a:rPr>
            </a:br>
            <a:r>
              <a:rPr lang="nl-BE" sz="1800" dirty="0">
                <a:effectLst/>
                <a:latin typeface="Calibri" panose="020F0502020204030204" pitchFamily="34" charset="0"/>
                <a:ea typeface="Calibri" panose="020F0502020204030204" pitchFamily="34" charset="0"/>
              </a:rPr>
              <a:t>- om noodzakelijke opleiding van vrijwilligers te bekostigen </a:t>
            </a:r>
            <a:br>
              <a:rPr lang="nl-BE" sz="1800" dirty="0">
                <a:effectLst/>
                <a:latin typeface="Calibri" panose="020F0502020204030204" pitchFamily="34" charset="0"/>
                <a:ea typeface="Calibri" panose="020F0502020204030204" pitchFamily="34" charset="0"/>
              </a:rPr>
            </a:br>
            <a:r>
              <a:rPr lang="nl-BE" sz="1800" dirty="0">
                <a:effectLst/>
                <a:latin typeface="Calibri" panose="020F0502020204030204" pitchFamily="34" charset="0"/>
                <a:ea typeface="Calibri" panose="020F0502020204030204" pitchFamily="34" charset="0"/>
              </a:rPr>
              <a:t>- om een internationaal ontwikkelingsproject te steunen </a:t>
            </a:r>
            <a:br>
              <a:rPr lang="nl-BE" sz="1800" dirty="0">
                <a:effectLst/>
                <a:latin typeface="Calibri" panose="020F0502020204030204" pitchFamily="34" charset="0"/>
                <a:ea typeface="Calibri" panose="020F0502020204030204" pitchFamily="34" charset="0"/>
              </a:rPr>
            </a:br>
            <a:r>
              <a:rPr lang="nl-BE" sz="1800" dirty="0">
                <a:effectLst/>
                <a:latin typeface="Calibri" panose="020F0502020204030204" pitchFamily="34" charset="0"/>
                <a:ea typeface="Calibri" panose="020F0502020204030204" pitchFamily="34" charset="0"/>
              </a:rPr>
              <a:t>- …</a:t>
            </a:r>
            <a:br>
              <a:rPr lang="nl-BE" sz="1800" dirty="0">
                <a:effectLst/>
                <a:latin typeface="Calibri" panose="020F0502020204030204" pitchFamily="34" charset="0"/>
                <a:ea typeface="Calibri" panose="020F0502020204030204" pitchFamily="34" charset="0"/>
              </a:rPr>
            </a:br>
            <a:r>
              <a:rPr lang="nl-BE" sz="1800" dirty="0">
                <a:effectLst/>
                <a:latin typeface="Calibri" panose="020F0502020204030204" pitchFamily="34" charset="0"/>
                <a:ea typeface="Calibri" panose="020F0502020204030204" pitchFamily="34" charset="0"/>
              </a:rPr>
              <a:t>-</a:t>
            </a:r>
            <a:r>
              <a:rPr lang="nl-BE" sz="2400" dirty="0"/>
              <a:t> </a:t>
            </a:r>
            <a:r>
              <a:rPr lang="nl-BE" sz="2400" b="1" dirty="0"/>
              <a:t>materiële</a:t>
            </a:r>
            <a:r>
              <a:rPr lang="nl-BE" sz="2400" dirty="0"/>
              <a:t> </a:t>
            </a:r>
            <a:r>
              <a:rPr lang="nl-BE" sz="2400" b="1" dirty="0"/>
              <a:t>zaken</a:t>
            </a:r>
            <a:r>
              <a:rPr lang="nl-BE" sz="2400" dirty="0"/>
              <a:t>: </a:t>
            </a:r>
            <a:r>
              <a:rPr lang="nl-BE" dirty="0"/>
              <a:t>rolstoel – fiets </a:t>
            </a:r>
            <a:br>
              <a:rPr lang="nl-BE" sz="2400" dirty="0"/>
            </a:br>
            <a:r>
              <a:rPr lang="nl-BE" dirty="0"/>
              <a:t>- </a:t>
            </a:r>
            <a:r>
              <a:rPr lang="nl-BE" sz="2400" b="1" dirty="0"/>
              <a:t>hands-on</a:t>
            </a:r>
            <a:r>
              <a:rPr lang="nl-BE" sz="2400" dirty="0"/>
              <a:t> : </a:t>
            </a:r>
            <a:r>
              <a:rPr lang="nl-BE" dirty="0"/>
              <a:t>hulp bij organisatie</a:t>
            </a:r>
          </a:p>
        </p:txBody>
      </p:sp>
      <p:sp>
        <p:nvSpPr>
          <p:cNvPr id="8" name="Slide Number Placeholder 5">
            <a:extLst>
              <a:ext uri="{FF2B5EF4-FFF2-40B4-BE49-F238E27FC236}">
                <a16:creationId xmlns:a16="http://schemas.microsoft.com/office/drawing/2014/main" id="{2786ABB2-A5AD-3E4C-93E5-809965F66973}"/>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8</a:t>
            </a:fld>
            <a:endParaRPr lang="en-US" dirty="0"/>
          </a:p>
        </p:txBody>
      </p:sp>
    </p:spTree>
    <p:extLst>
      <p:ext uri="{BB962C8B-B14F-4D97-AF65-F5344CB8AC3E}">
        <p14:creationId xmlns:p14="http://schemas.microsoft.com/office/powerpoint/2010/main" val="396538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5" name="Tijdelijke aanduiding voor inhoud 4">
            <a:extLst>
              <a:ext uri="{FF2B5EF4-FFF2-40B4-BE49-F238E27FC236}">
                <a16:creationId xmlns:a16="http://schemas.microsoft.com/office/drawing/2014/main" id="{90D20255-2AEE-4C55-88A9-348685DE1245}"/>
              </a:ext>
            </a:extLst>
          </p:cNvPr>
          <p:cNvSpPr txBox="1">
            <a:spLocks noGrp="1"/>
          </p:cNvSpPr>
          <p:nvPr>
            <p:ph idx="1"/>
          </p:nvPr>
        </p:nvSpPr>
        <p:spPr>
          <a:xfrm>
            <a:off x="679837" y="1246909"/>
            <a:ext cx="10874854" cy="2957733"/>
          </a:xfrm>
          <a:prstGeom prst="rect">
            <a:avLst/>
          </a:prstGeom>
          <a:noFill/>
        </p:spPr>
        <p:txBody>
          <a:bodyPr wrap="square">
            <a:spAutoFit/>
          </a:bodyPr>
          <a:lstStyle/>
          <a:p>
            <a:pPr marL="0" indent="0" algn="ctr">
              <a:buNone/>
            </a:pPr>
            <a:br>
              <a:rPr lang="nl-BE" sz="2400" dirty="0"/>
            </a:br>
            <a:endParaRPr lang="nl-BE" sz="4400" b="1" dirty="0">
              <a:solidFill>
                <a:schemeClr val="accent4">
                  <a:lumMod val="60000"/>
                  <a:lumOff val="40000"/>
                </a:schemeClr>
              </a:solidFill>
            </a:endParaRPr>
          </a:p>
          <a:p>
            <a:pPr marL="0" indent="0" algn="ctr">
              <a:buNone/>
            </a:pPr>
            <a:endParaRPr lang="nl-BE" sz="2400" dirty="0"/>
          </a:p>
          <a:p>
            <a:pPr algn="ctr"/>
            <a:endParaRPr lang="nl-BE" sz="3200" dirty="0"/>
          </a:p>
          <a:p>
            <a:pPr algn="ctr"/>
            <a:endParaRPr lang="nl-BE" sz="4400" dirty="0"/>
          </a:p>
        </p:txBody>
      </p:sp>
      <p:sp>
        <p:nvSpPr>
          <p:cNvPr id="6" name="Title 1">
            <a:extLst>
              <a:ext uri="{FF2B5EF4-FFF2-40B4-BE49-F238E27FC236}">
                <a16:creationId xmlns:a16="http://schemas.microsoft.com/office/drawing/2014/main" id="{A49A1736-6445-4848-8EE7-984A227EBC27}"/>
              </a:ext>
            </a:extLst>
          </p:cNvPr>
          <p:cNvSpPr txBox="1">
            <a:spLocks/>
          </p:cNvSpPr>
          <p:nvPr/>
        </p:nvSpPr>
        <p:spPr>
          <a:xfrm>
            <a:off x="819808" y="557048"/>
            <a:ext cx="10887282" cy="594327"/>
          </a:xfrm>
          <a:prstGeom prst="rect">
            <a:avLst/>
          </a:prstGeom>
        </p:spPr>
        <p:txBody>
          <a:bodyPr vert="horz" lIns="91440" tIns="45720" rIns="91440" bIns="45720" rtlCol="0" anchor="t">
            <a:normAutofit/>
          </a:bodyPr>
          <a:lstStyle>
            <a:lvl1pPr marL="0" algn="l" defTabSz="914400" rtl="0" eaLnBrk="1" latinLnBrk="0" hangingPunct="1">
              <a:lnSpc>
                <a:spcPct val="85000"/>
              </a:lnSpc>
              <a:spcBef>
                <a:spcPct val="0"/>
              </a:spcBef>
              <a:buNone/>
              <a:defRPr sz="4000" b="1" kern="1200" spc="-50" baseline="0">
                <a:solidFill>
                  <a:srgbClr val="FFC000"/>
                </a:solidFill>
                <a:latin typeface="+mj-lt"/>
                <a:ea typeface="+mj-ea"/>
                <a:cs typeface="+mj-cs"/>
              </a:defRPr>
            </a:lvl1pPr>
          </a:lstStyle>
          <a:p>
            <a:endParaRPr lang="en-BE" sz="2400" dirty="0"/>
          </a:p>
        </p:txBody>
      </p:sp>
      <p:pic>
        <p:nvPicPr>
          <p:cNvPr id="3" name="Afbeelding 2">
            <a:extLst>
              <a:ext uri="{FF2B5EF4-FFF2-40B4-BE49-F238E27FC236}">
                <a16:creationId xmlns:a16="http://schemas.microsoft.com/office/drawing/2014/main" id="{9C664CEA-F90B-4428-A6ED-F741EC0B3F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61455" y="2498224"/>
            <a:ext cx="1259323" cy="1819779"/>
          </a:xfrm>
          <a:prstGeom prst="rect">
            <a:avLst/>
          </a:prstGeom>
        </p:spPr>
      </p:pic>
      <p:pic>
        <p:nvPicPr>
          <p:cNvPr id="10" name="Afbeelding 9">
            <a:extLst>
              <a:ext uri="{FF2B5EF4-FFF2-40B4-BE49-F238E27FC236}">
                <a16:creationId xmlns:a16="http://schemas.microsoft.com/office/drawing/2014/main" id="{DF816FBA-D651-4152-B7D6-90DBD6648143}"/>
              </a:ext>
            </a:extLst>
          </p:cNvPr>
          <p:cNvPicPr>
            <a:picLocks noChangeAspect="1"/>
          </p:cNvPicPr>
          <p:nvPr/>
        </p:nvPicPr>
        <p:blipFill>
          <a:blip r:embed="rId6"/>
          <a:stretch>
            <a:fillRect/>
          </a:stretch>
        </p:blipFill>
        <p:spPr>
          <a:xfrm>
            <a:off x="8212997" y="3910945"/>
            <a:ext cx="3657600" cy="695325"/>
          </a:xfrm>
          <a:prstGeom prst="rect">
            <a:avLst/>
          </a:prstGeom>
        </p:spPr>
      </p:pic>
      <p:pic>
        <p:nvPicPr>
          <p:cNvPr id="11" name="Afbeelding 10">
            <a:extLst>
              <a:ext uri="{FF2B5EF4-FFF2-40B4-BE49-F238E27FC236}">
                <a16:creationId xmlns:a16="http://schemas.microsoft.com/office/drawing/2014/main" id="{C7221D5D-A0FD-45DB-817A-BF372539D95C}"/>
              </a:ext>
            </a:extLst>
          </p:cNvPr>
          <p:cNvPicPr>
            <a:picLocks noChangeAspect="1"/>
          </p:cNvPicPr>
          <p:nvPr/>
        </p:nvPicPr>
        <p:blipFill>
          <a:blip r:embed="rId7"/>
          <a:stretch>
            <a:fillRect/>
          </a:stretch>
        </p:blipFill>
        <p:spPr>
          <a:xfrm>
            <a:off x="5687148" y="5617363"/>
            <a:ext cx="3073498" cy="401628"/>
          </a:xfrm>
          <a:prstGeom prst="rect">
            <a:avLst/>
          </a:prstGeom>
        </p:spPr>
      </p:pic>
      <p:pic>
        <p:nvPicPr>
          <p:cNvPr id="12" name="Afbeelding 11">
            <a:extLst>
              <a:ext uri="{FF2B5EF4-FFF2-40B4-BE49-F238E27FC236}">
                <a16:creationId xmlns:a16="http://schemas.microsoft.com/office/drawing/2014/main" id="{F0D0F536-8A2C-4AAB-B320-385A5934B728}"/>
              </a:ext>
            </a:extLst>
          </p:cNvPr>
          <p:cNvPicPr>
            <a:picLocks noChangeAspect="1"/>
          </p:cNvPicPr>
          <p:nvPr/>
        </p:nvPicPr>
        <p:blipFill>
          <a:blip r:embed="rId8"/>
          <a:stretch>
            <a:fillRect/>
          </a:stretch>
        </p:blipFill>
        <p:spPr>
          <a:xfrm>
            <a:off x="7062426" y="4615731"/>
            <a:ext cx="4383445" cy="907326"/>
          </a:xfrm>
          <a:prstGeom prst="rect">
            <a:avLst/>
          </a:prstGeom>
        </p:spPr>
      </p:pic>
      <p:pic>
        <p:nvPicPr>
          <p:cNvPr id="13" name="Afbeelding 12">
            <a:extLst>
              <a:ext uri="{FF2B5EF4-FFF2-40B4-BE49-F238E27FC236}">
                <a16:creationId xmlns:a16="http://schemas.microsoft.com/office/drawing/2014/main" id="{54032D99-7B3F-4391-97C8-61E207E2041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34779" y="377893"/>
            <a:ext cx="2581580" cy="2162175"/>
          </a:xfrm>
          <a:prstGeom prst="rect">
            <a:avLst/>
          </a:prstGeom>
        </p:spPr>
      </p:pic>
      <p:pic>
        <p:nvPicPr>
          <p:cNvPr id="15" name="Afbeelding 14">
            <a:extLst>
              <a:ext uri="{FF2B5EF4-FFF2-40B4-BE49-F238E27FC236}">
                <a16:creationId xmlns:a16="http://schemas.microsoft.com/office/drawing/2014/main" id="{B20046DC-4B68-4381-9A40-C68DD6E9EEE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8725" y="259462"/>
            <a:ext cx="2044013" cy="2896469"/>
          </a:xfrm>
          <a:prstGeom prst="rect">
            <a:avLst/>
          </a:prstGeom>
        </p:spPr>
      </p:pic>
      <p:pic>
        <p:nvPicPr>
          <p:cNvPr id="17" name="Afbeelding 16">
            <a:extLst>
              <a:ext uri="{FF2B5EF4-FFF2-40B4-BE49-F238E27FC236}">
                <a16:creationId xmlns:a16="http://schemas.microsoft.com/office/drawing/2014/main" id="{E26AEE09-AA95-4064-991E-E545F9F89FD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468204" y="1077553"/>
            <a:ext cx="3356084" cy="2737858"/>
          </a:xfrm>
          <a:prstGeom prst="rect">
            <a:avLst/>
          </a:prstGeom>
        </p:spPr>
      </p:pic>
      <p:pic>
        <p:nvPicPr>
          <p:cNvPr id="8" name="Afbeelding 7">
            <a:extLst>
              <a:ext uri="{FF2B5EF4-FFF2-40B4-BE49-F238E27FC236}">
                <a16:creationId xmlns:a16="http://schemas.microsoft.com/office/drawing/2014/main" id="{5D02EED9-150D-4976-A9B3-687CC786A4E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33367" y="3815411"/>
            <a:ext cx="4910257" cy="2390276"/>
          </a:xfrm>
          <a:prstGeom prst="rect">
            <a:avLst/>
          </a:prstGeom>
        </p:spPr>
      </p:pic>
      <p:pic>
        <p:nvPicPr>
          <p:cNvPr id="16" name="Afbeelding 15">
            <a:extLst>
              <a:ext uri="{FF2B5EF4-FFF2-40B4-BE49-F238E27FC236}">
                <a16:creationId xmlns:a16="http://schemas.microsoft.com/office/drawing/2014/main" id="{BB80AC51-78CB-43DA-84F3-1D9911106D32}"/>
              </a:ext>
            </a:extLst>
          </p:cNvPr>
          <p:cNvPicPr/>
          <p:nvPr/>
        </p:nvPicPr>
        <p:blipFill>
          <a:blip r:embed="rId13"/>
          <a:stretch>
            <a:fillRect/>
          </a:stretch>
        </p:blipFill>
        <p:spPr>
          <a:xfrm>
            <a:off x="3516296" y="1969086"/>
            <a:ext cx="1783306" cy="2436370"/>
          </a:xfrm>
          <a:prstGeom prst="rect">
            <a:avLst/>
          </a:prstGeom>
        </p:spPr>
      </p:pic>
      <p:pic>
        <p:nvPicPr>
          <p:cNvPr id="14" name="Afbeelding 13">
            <a:extLst>
              <a:ext uri="{FF2B5EF4-FFF2-40B4-BE49-F238E27FC236}">
                <a16:creationId xmlns:a16="http://schemas.microsoft.com/office/drawing/2014/main" id="{0D7A79EB-01B5-45FE-B701-D7C01B90CFC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21106503">
            <a:off x="404297" y="981997"/>
            <a:ext cx="5238389" cy="998235"/>
          </a:xfrm>
          <a:prstGeom prst="rect">
            <a:avLst/>
          </a:prstGeom>
        </p:spPr>
      </p:pic>
      <p:pic>
        <p:nvPicPr>
          <p:cNvPr id="19" name="Afbeelding 18">
            <a:extLst>
              <a:ext uri="{FF2B5EF4-FFF2-40B4-BE49-F238E27FC236}">
                <a16:creationId xmlns:a16="http://schemas.microsoft.com/office/drawing/2014/main" id="{8787315C-BF74-4230-9C32-D90EC57709B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rot="21188253">
            <a:off x="1037409" y="2169192"/>
            <a:ext cx="2426013" cy="1832323"/>
          </a:xfrm>
          <a:prstGeom prst="rect">
            <a:avLst/>
          </a:prstGeom>
        </p:spPr>
      </p:pic>
      <p:pic>
        <p:nvPicPr>
          <p:cNvPr id="21" name="Afbeelding 20">
            <a:extLst>
              <a:ext uri="{FF2B5EF4-FFF2-40B4-BE49-F238E27FC236}">
                <a16:creationId xmlns:a16="http://schemas.microsoft.com/office/drawing/2014/main" id="{2EFDA14F-56AB-438C-8523-909E65FC8FD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1214986">
            <a:off x="5413042" y="2758177"/>
            <a:ext cx="1436205" cy="2671933"/>
          </a:xfrm>
          <a:prstGeom prst="rect">
            <a:avLst/>
          </a:prstGeom>
        </p:spPr>
      </p:pic>
      <p:pic>
        <p:nvPicPr>
          <p:cNvPr id="22" name="Afbeelding 21">
            <a:extLst>
              <a:ext uri="{FF2B5EF4-FFF2-40B4-BE49-F238E27FC236}">
                <a16:creationId xmlns:a16="http://schemas.microsoft.com/office/drawing/2014/main" id="{62620139-B72B-4368-99A6-E3C9941FEF45}"/>
              </a:ext>
            </a:extLst>
          </p:cNvPr>
          <p:cNvPicPr>
            <a:picLocks noChangeAspect="1"/>
          </p:cNvPicPr>
          <p:nvPr/>
        </p:nvPicPr>
        <p:blipFill>
          <a:blip r:embed="rId17"/>
          <a:stretch>
            <a:fillRect/>
          </a:stretch>
        </p:blipFill>
        <p:spPr>
          <a:xfrm>
            <a:off x="2115238" y="4498969"/>
            <a:ext cx="3595773" cy="907671"/>
          </a:xfrm>
          <a:prstGeom prst="rect">
            <a:avLst/>
          </a:prstGeom>
        </p:spPr>
      </p:pic>
      <p:sp>
        <p:nvSpPr>
          <p:cNvPr id="20" name="Slide Number Placeholder 5">
            <a:extLst>
              <a:ext uri="{FF2B5EF4-FFF2-40B4-BE49-F238E27FC236}">
                <a16:creationId xmlns:a16="http://schemas.microsoft.com/office/drawing/2014/main" id="{F204410B-B27E-FC4C-AF5D-FB965D827732}"/>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9</a:t>
            </a:fld>
            <a:endParaRPr lang="en-US" dirty="0"/>
          </a:p>
        </p:txBody>
      </p:sp>
    </p:spTree>
    <p:extLst>
      <p:ext uri="{BB962C8B-B14F-4D97-AF65-F5344CB8AC3E}">
        <p14:creationId xmlns:p14="http://schemas.microsoft.com/office/powerpoint/2010/main" val="6431683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826</Words>
  <Application>Microsoft Macintosh PowerPoint</Application>
  <PresentationFormat>Widescreen</PresentationFormat>
  <Paragraphs>92</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Calibri Light</vt:lpstr>
      <vt:lpstr>Retrospect</vt:lpstr>
      <vt:lpstr>Dienst aan de Gemeenschap</vt:lpstr>
      <vt:lpstr>Districtscommissie DaG</vt:lpstr>
      <vt:lpstr>Het perfecte project ?</vt:lpstr>
      <vt:lpstr>Zoek het perfecte lokale DAG-project </vt:lpstr>
      <vt:lpstr> </vt:lpstr>
      <vt:lpstr>Zoek het perfecte lokale DAG-project </vt:lpstr>
      <vt:lpstr>Zoek het perfecte lokale DAG-project </vt:lpstr>
      <vt:lpstr>Zoek het perfecte lokale DAG-project </vt:lpstr>
      <vt:lpstr>PowerPoint Presentation</vt:lpstr>
      <vt:lpstr>Zoek het perfecte lokale DAG-project </vt:lpstr>
      <vt:lpstr>Zoek het perfecte lokale DAG-project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D1620 Academy Presents</dc:title>
  <dc:creator>claude hamilius</dc:creator>
  <cp:lastModifiedBy>claude hamilius</cp:lastModifiedBy>
  <cp:revision>268</cp:revision>
  <cp:lastPrinted>2020-12-11T12:43:57Z</cp:lastPrinted>
  <dcterms:created xsi:type="dcterms:W3CDTF">2019-08-10T10:42:32Z</dcterms:created>
  <dcterms:modified xsi:type="dcterms:W3CDTF">2020-12-14T09:01:34Z</dcterms:modified>
</cp:coreProperties>
</file>