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315" r:id="rId2"/>
    <p:sldId id="331" r:id="rId3"/>
    <p:sldId id="335" r:id="rId4"/>
    <p:sldId id="402" r:id="rId5"/>
    <p:sldId id="403" r:id="rId6"/>
    <p:sldId id="404" r:id="rId7"/>
    <p:sldId id="405" r:id="rId8"/>
    <p:sldId id="406" r:id="rId9"/>
    <p:sldId id="407" r:id="rId10"/>
    <p:sldId id="408" r:id="rId11"/>
    <p:sldId id="409" r:id="rId12"/>
    <p:sldId id="410" r:id="rId13"/>
    <p:sldId id="411" r:id="rId14"/>
    <p:sldId id="399"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824" autoAdjust="0"/>
  </p:normalViewPr>
  <p:slideViewPr>
    <p:cSldViewPr snapToGrid="0">
      <p:cViewPr varScale="1">
        <p:scale>
          <a:sx n="128" d="100"/>
          <a:sy n="128" d="100"/>
        </p:scale>
        <p:origin x="352"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10</a:t>
            </a:fld>
            <a:endParaRPr lang="en-US"/>
          </a:p>
        </p:txBody>
      </p:sp>
    </p:spTree>
    <p:extLst>
      <p:ext uri="{BB962C8B-B14F-4D97-AF65-F5344CB8AC3E}">
        <p14:creationId xmlns:p14="http://schemas.microsoft.com/office/powerpoint/2010/main" val="74176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11</a:t>
            </a:fld>
            <a:endParaRPr lang="en-US"/>
          </a:p>
        </p:txBody>
      </p:sp>
    </p:spTree>
    <p:extLst>
      <p:ext uri="{BB962C8B-B14F-4D97-AF65-F5344CB8AC3E}">
        <p14:creationId xmlns:p14="http://schemas.microsoft.com/office/powerpoint/2010/main" val="135238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12</a:t>
            </a:fld>
            <a:endParaRPr lang="en-US"/>
          </a:p>
        </p:txBody>
      </p:sp>
    </p:spTree>
    <p:extLst>
      <p:ext uri="{BB962C8B-B14F-4D97-AF65-F5344CB8AC3E}">
        <p14:creationId xmlns:p14="http://schemas.microsoft.com/office/powerpoint/2010/main" val="397206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13</a:t>
            </a:fld>
            <a:endParaRPr lang="en-US"/>
          </a:p>
        </p:txBody>
      </p:sp>
    </p:spTree>
    <p:extLst>
      <p:ext uri="{BB962C8B-B14F-4D97-AF65-F5344CB8AC3E}">
        <p14:creationId xmlns:p14="http://schemas.microsoft.com/office/powerpoint/2010/main" val="356252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14</a:t>
            </a:fld>
            <a:endParaRPr lang="en-US"/>
          </a:p>
        </p:txBody>
      </p:sp>
    </p:spTree>
    <p:extLst>
      <p:ext uri="{BB962C8B-B14F-4D97-AF65-F5344CB8AC3E}">
        <p14:creationId xmlns:p14="http://schemas.microsoft.com/office/powerpoint/2010/main" val="72953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73750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heel specifiek project rond opvang van drugverslaafden, geef ik graag het woord aan Vincent Verbeke van Rotary Kortrijk. Een mooi voorbeeld van hoe oudere Rotaryclubs hun ‘oorlogskas’ nuttig kunnen gebruiken,</a:t>
            </a:r>
          </a:p>
          <a:p>
            <a:r>
              <a:rPr lang="nl-NL" dirty="0"/>
              <a:t>Vincent, het is aan u.</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424360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384426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314263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158712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227732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114626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285166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12/14/20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12/14/20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kompasvzw.be/" TargetMode="External"/><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a:t>
            </a:r>
            <a:r>
              <a:rPr lang="nl-BE" dirty="0" err="1"/>
              <a:t>inspiratieMOMENT</a:t>
            </a:r>
            <a:endParaRPr lang="nl-BE" dirty="0"/>
          </a:p>
          <a:p>
            <a:r>
              <a:rPr lang="nl-BE" dirty="0"/>
              <a:t>12 december 20</a:t>
            </a:r>
            <a:r>
              <a:rPr lang="nl-BE" cap="none" dirty="0"/>
              <a:t>20</a:t>
            </a:r>
          </a:p>
          <a:p>
            <a:endParaRPr lang="nl-BE" cap="none" dirty="0"/>
          </a:p>
          <a:p>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DODO</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sz="2400" i="1" dirty="0"/>
              <a:t>“dodo kindje do, slaapt en doet zijn oogjes toe” (slaaplied uit Westhoek)</a:t>
            </a:r>
          </a:p>
          <a:p>
            <a:r>
              <a:rPr lang="nl-NL" sz="2400" i="1" dirty="0"/>
              <a:t>DODO : vogel uitgestorven omwille van hulpeloosheid</a:t>
            </a:r>
          </a:p>
          <a:p>
            <a:r>
              <a:rPr lang="nl-BE" sz="2400" i="1" dirty="0"/>
              <a:t>DODO in Alice in Wonderland : “iedereen is een winnaar</a:t>
            </a:r>
          </a:p>
          <a:p>
            <a:endParaRPr lang="nl-BE" sz="2400" i="1" dirty="0"/>
          </a:p>
          <a:p>
            <a:r>
              <a:rPr lang="nl-BE" sz="2400" b="1" dirty="0"/>
              <a:t>Preventief aanbod aan ongeboren en jonge kinderen via het werken met drug gebruikende ouders.</a:t>
            </a:r>
          </a:p>
          <a:p>
            <a:pPr marL="0" indent="0">
              <a:buNone/>
            </a:pPr>
            <a:r>
              <a:rPr lang="nl-BE" sz="2400" b="1" u="sng" dirty="0"/>
              <a:t>Hoofdoel</a:t>
            </a:r>
            <a:r>
              <a:rPr lang="nl-BE" sz="2400" b="1" dirty="0"/>
              <a:t> :</a:t>
            </a:r>
          </a:p>
          <a:p>
            <a:pPr marL="0" indent="0">
              <a:buNone/>
            </a:pPr>
            <a:r>
              <a:rPr lang="nl-BE" sz="2400" b="1" dirty="0"/>
              <a:t>	- veilig stellen van de geboorteomstandigheden</a:t>
            </a:r>
          </a:p>
          <a:p>
            <a:pPr marL="0" indent="0">
              <a:buNone/>
            </a:pPr>
            <a:r>
              <a:rPr lang="nl-BE" sz="2400" b="1" dirty="0"/>
              <a:t>	- vergroten van de ontplooiingskansen van jonge kinderen met drug 	  	  gebruikende ouders	</a:t>
            </a:r>
          </a:p>
          <a:p>
            <a:endParaRPr lang="nl-BE" sz="2400" b="1" i="1" dirty="0"/>
          </a:p>
          <a:p>
            <a:endParaRPr lang="nl-BE" sz="2400"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5733BDA2-AADA-F34B-8529-3FD2291DAA3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10</a:t>
            </a:fld>
            <a:endParaRPr lang="en-US" dirty="0"/>
          </a:p>
        </p:txBody>
      </p:sp>
    </p:spTree>
    <p:extLst>
      <p:ext uri="{BB962C8B-B14F-4D97-AF65-F5344CB8AC3E}">
        <p14:creationId xmlns:p14="http://schemas.microsoft.com/office/powerpoint/2010/main" val="360078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58573" y="1246909"/>
            <a:ext cx="10874854" cy="4962698"/>
          </a:xfrm>
        </p:spPr>
        <p:txBody>
          <a:bodyPr>
            <a:noAutofit/>
          </a:bodyPr>
          <a:lstStyle/>
          <a:p>
            <a:endParaRPr lang="nl-BE" sz="3200" dirty="0"/>
          </a:p>
          <a:p>
            <a:pPr lvl="1"/>
            <a:endParaRPr lang="nl-NL" dirty="0"/>
          </a:p>
          <a:p>
            <a:pPr lvl="1"/>
            <a:endParaRPr lang="nl-NL" dirty="0"/>
          </a:p>
          <a:p>
            <a:pPr lvl="1"/>
            <a:endParaRPr lang="nl-NL" dirty="0"/>
          </a:p>
          <a:p>
            <a:pPr lvl="1"/>
            <a:endParaRPr lang="nl-NL" dirty="0"/>
          </a:p>
          <a:p>
            <a:pPr lvl="1" algn="ctr"/>
            <a:endParaRPr lang="nl-NL" b="1" dirty="0"/>
          </a:p>
          <a:p>
            <a:pPr lvl="1" algn="ctr"/>
            <a:endParaRPr lang="nl-NL" b="1" dirty="0"/>
          </a:p>
          <a:p>
            <a:pPr lvl="7" algn="ctr"/>
            <a:endParaRPr lang="nl-NL" b="1" dirty="0"/>
          </a:p>
          <a:p>
            <a:pPr lvl="1" algn="ctr"/>
            <a:endParaRPr lang="nl-NL" b="1" dirty="0"/>
          </a:p>
          <a:p>
            <a:pPr lvl="1" algn="ctr"/>
            <a:r>
              <a:rPr lang="nl-NL" b="1" dirty="0"/>
              <a:t>ROTARY KORTRIJK &amp; KOMPAS</a:t>
            </a:r>
          </a:p>
          <a:p>
            <a:pPr lvl="1" algn="ctr"/>
            <a:r>
              <a:rPr lang="nl-NL" b="1" dirty="0"/>
              <a:t>OPSTART : juni 2017</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8" name="Afbeelding 7">
            <a:extLst>
              <a:ext uri="{FF2B5EF4-FFF2-40B4-BE49-F238E27FC236}">
                <a16:creationId xmlns:a16="http://schemas.microsoft.com/office/drawing/2014/main" id="{24638A9A-7972-48AE-BD15-7DCF018BA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052" y="1246909"/>
            <a:ext cx="3075966" cy="4631820"/>
          </a:xfrm>
          <a:prstGeom prst="rect">
            <a:avLst/>
          </a:prstGeom>
        </p:spPr>
      </p:pic>
      <p:pic>
        <p:nvPicPr>
          <p:cNvPr id="10" name="Afbeelding 9" descr="Afbeelding met gebouw, lucht, buiten, huis&#10;&#10;Automatisch gegenereerde beschrijving">
            <a:extLst>
              <a:ext uri="{FF2B5EF4-FFF2-40B4-BE49-F238E27FC236}">
                <a16:creationId xmlns:a16="http://schemas.microsoft.com/office/drawing/2014/main" id="{46090043-A609-45EB-88F8-894BF6692D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9994" y="1267149"/>
            <a:ext cx="5028364" cy="3339735"/>
          </a:xfrm>
          <a:prstGeom prst="rect">
            <a:avLst/>
          </a:prstGeom>
        </p:spPr>
      </p:pic>
      <p:sp>
        <p:nvSpPr>
          <p:cNvPr id="9" name="Slide Number Placeholder 5">
            <a:extLst>
              <a:ext uri="{FF2B5EF4-FFF2-40B4-BE49-F238E27FC236}">
                <a16:creationId xmlns:a16="http://schemas.microsoft.com/office/drawing/2014/main" id="{4DA43DD6-2C71-D147-AD8E-68424A39B51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11</a:t>
            </a:fld>
            <a:endParaRPr lang="en-US" dirty="0"/>
          </a:p>
        </p:txBody>
      </p:sp>
    </p:spTree>
    <p:extLst>
      <p:ext uri="{BB962C8B-B14F-4D97-AF65-F5344CB8AC3E}">
        <p14:creationId xmlns:p14="http://schemas.microsoft.com/office/powerpoint/2010/main" val="394706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NL" sz="3200" b="1" dirty="0"/>
              <a:t>WOONPROJECT</a:t>
            </a:r>
          </a:p>
          <a:p>
            <a:pPr lvl="1"/>
            <a:r>
              <a:rPr lang="nl-NL" b="1" dirty="0"/>
              <a:t>AANBIEDEN VAN BEGELEIDE STUDIO aan ex gebruikers met :</a:t>
            </a:r>
          </a:p>
          <a:p>
            <a:pPr lvl="2"/>
            <a:r>
              <a:rPr lang="nl-NL" sz="2400" b="1" dirty="0"/>
              <a:t>Betaalbare infrastructuur voor 6 maand</a:t>
            </a:r>
          </a:p>
          <a:p>
            <a:pPr lvl="2"/>
            <a:r>
              <a:rPr lang="nl-NL" sz="2400" b="1" dirty="0"/>
              <a:t>Toezicht &amp; begeleiding op dagelijks functioneren</a:t>
            </a:r>
          </a:p>
          <a:p>
            <a:pPr lvl="1"/>
            <a:endParaRPr lang="nl-NL" sz="3000" b="1" dirty="0"/>
          </a:p>
          <a:p>
            <a:pPr lvl="1"/>
            <a:r>
              <a:rPr lang="nl-NL" b="1" dirty="0"/>
              <a:t>Woning ter beschikking gesteld door ROTARY KORTRIJK met :</a:t>
            </a:r>
          </a:p>
          <a:p>
            <a:pPr lvl="2"/>
            <a:r>
              <a:rPr lang="nl-NL" sz="2400" b="1" dirty="0"/>
              <a:t>drie slaapkamers</a:t>
            </a:r>
          </a:p>
          <a:p>
            <a:pPr lvl="2"/>
            <a:r>
              <a:rPr lang="nl-NL" sz="2400" b="1" dirty="0"/>
              <a:t>Gemeenschappelijke keuken / living / sanitair</a:t>
            </a:r>
          </a:p>
          <a:p>
            <a:pPr lvl="1"/>
            <a:endParaRPr lang="nl-NL" sz="3000" b="1" dirty="0"/>
          </a:p>
          <a:p>
            <a:pPr lvl="1"/>
            <a:r>
              <a:rPr lang="nl-NL" b="1" dirty="0"/>
              <a:t>Begeleiding vanuit Kompas-Kier</a:t>
            </a:r>
          </a:p>
          <a:p>
            <a:pPr lvl="2"/>
            <a:endParaRPr lang="nl-BE" sz="1400"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D1DB8335-7AFC-5441-9EE1-AE0BDB9D25D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12</a:t>
            </a:fld>
            <a:endParaRPr lang="en-US" dirty="0"/>
          </a:p>
        </p:txBody>
      </p:sp>
    </p:spTree>
    <p:extLst>
      <p:ext uri="{BB962C8B-B14F-4D97-AF65-F5344CB8AC3E}">
        <p14:creationId xmlns:p14="http://schemas.microsoft.com/office/powerpoint/2010/main" val="208337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sz="3200" b="1" dirty="0"/>
              <a:t>WOONPROJECT – cijfers :</a:t>
            </a:r>
          </a:p>
          <a:p>
            <a:pPr lvl="1"/>
            <a:r>
              <a:rPr lang="nl-BE" sz="2000" b="1" dirty="0"/>
              <a:t>Aantal personen : 		2018 : 5		2019 : 6</a:t>
            </a:r>
          </a:p>
          <a:p>
            <a:pPr marL="201168" lvl="1" indent="0">
              <a:buNone/>
            </a:pPr>
            <a:endParaRPr lang="nl-BE" sz="2000" b="1" dirty="0"/>
          </a:p>
          <a:p>
            <a:pPr lvl="1"/>
            <a:r>
              <a:rPr lang="nl-BE" sz="2000" b="1" dirty="0"/>
              <a:t>Aantal dagen in gebruik :	2018 :453	2019 : 453</a:t>
            </a:r>
          </a:p>
          <a:p>
            <a:pPr lvl="1"/>
            <a:endParaRPr lang="nl-NL" dirty="0"/>
          </a:p>
          <a:p>
            <a:pPr lvl="1"/>
            <a:endParaRPr lang="nl-NL" dirty="0"/>
          </a:p>
          <a:p>
            <a:pPr marL="201168" lvl="1" indent="0" algn="ctr">
              <a:buNone/>
            </a:pP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877385"/>
            <a:ext cx="3938648" cy="1559916"/>
          </a:xfrm>
          <a:prstGeom prst="rect">
            <a:avLst/>
          </a:prstGeom>
        </p:spPr>
      </p:pic>
      <p:sp>
        <p:nvSpPr>
          <p:cNvPr id="6" name="Stroomdiagram: Alternatief proces 29">
            <a:extLst>
              <a:ext uri="{FF2B5EF4-FFF2-40B4-BE49-F238E27FC236}">
                <a16:creationId xmlns:a16="http://schemas.microsoft.com/office/drawing/2014/main" id="{C2C88177-38B6-4866-9E56-C9FBC4C21E91}"/>
              </a:ext>
            </a:extLst>
          </p:cNvPr>
          <p:cNvSpPr>
            <a:spLocks noChangeArrowheads="1"/>
          </p:cNvSpPr>
          <p:nvPr/>
        </p:nvSpPr>
        <p:spPr bwMode="auto">
          <a:xfrm>
            <a:off x="679836" y="4424855"/>
            <a:ext cx="6710338" cy="1525973"/>
          </a:xfrm>
          <a:prstGeom prst="flowChartAlternateProcess">
            <a:avLst/>
          </a:prstGeom>
          <a:solidFill>
            <a:srgbClr val="D7E4BD"/>
          </a:solidFill>
          <a:ln w="25400">
            <a:solidFill>
              <a:srgbClr val="71893F"/>
            </a:solidFill>
            <a:miter lim="800000"/>
            <a:headEnd/>
            <a:tailEnd/>
          </a:ln>
          <a:effectLst>
            <a:outerShdw dist="38100" dir="8100000" algn="tr" rotWithShape="0">
              <a:srgbClr val="000000">
                <a:alpha val="39998"/>
              </a:srgbClr>
            </a:outerShdw>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nl-NL" altLang="nl-BE" sz="2800" dirty="0">
                <a:latin typeface="Tahoma" panose="020B0604030504040204" pitchFamily="34" charset="0"/>
                <a:ea typeface="Calibri" panose="020F0502020204030204" pitchFamily="34" charset="0"/>
                <a:cs typeface="Tahoma" panose="020B0604030504040204" pitchFamily="34" charset="0"/>
              </a:rPr>
              <a:t>Met een dak boven je hoofd kun je beginnen leven.</a:t>
            </a:r>
            <a:endParaRPr lang="nl-NL" altLang="nl-BE" sz="2800" dirty="0">
              <a:ea typeface="Calibri" panose="020F0502020204030204" pitchFamily="34" charset="0"/>
              <a:cs typeface="Tahoma" panose="020B0604030504040204" pitchFamily="34" charset="0"/>
            </a:endParaRPr>
          </a:p>
        </p:txBody>
      </p:sp>
      <p:pic>
        <p:nvPicPr>
          <p:cNvPr id="8" name="Afbeelding 7" descr="Afbeelding met persoon, grond, groep, buiten&#10;&#10;Automatisch gegenereerde beschrijving">
            <a:extLst>
              <a:ext uri="{FF2B5EF4-FFF2-40B4-BE49-F238E27FC236}">
                <a16:creationId xmlns:a16="http://schemas.microsoft.com/office/drawing/2014/main" id="{F44EFBB5-FA08-4D57-B314-77479E48A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4209" y="1344329"/>
            <a:ext cx="4377443" cy="2917616"/>
          </a:xfrm>
          <a:prstGeom prst="rect">
            <a:avLst/>
          </a:prstGeom>
        </p:spPr>
      </p:pic>
      <p:sp>
        <p:nvSpPr>
          <p:cNvPr id="9" name="Slide Number Placeholder 5">
            <a:extLst>
              <a:ext uri="{FF2B5EF4-FFF2-40B4-BE49-F238E27FC236}">
                <a16:creationId xmlns:a16="http://schemas.microsoft.com/office/drawing/2014/main" id="{CB6C770E-38FE-644D-A74D-849559598EA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13</a:t>
            </a:fld>
            <a:endParaRPr lang="en-US" dirty="0"/>
          </a:p>
        </p:txBody>
      </p:sp>
    </p:spTree>
    <p:extLst>
      <p:ext uri="{BB962C8B-B14F-4D97-AF65-F5344CB8AC3E}">
        <p14:creationId xmlns:p14="http://schemas.microsoft.com/office/powerpoint/2010/main" val="1966614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14</a:t>
            </a:fld>
            <a:endParaRPr lang="en-US" dirty="0"/>
          </a:p>
        </p:txBody>
      </p:sp>
    </p:spTree>
    <p:extLst>
      <p:ext uri="{BB962C8B-B14F-4D97-AF65-F5344CB8AC3E}">
        <p14:creationId xmlns:p14="http://schemas.microsoft.com/office/powerpoint/2010/main" val="321224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1508573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210390"/>
          </a:xfrm>
        </p:spPr>
        <p:txBody>
          <a:bodyPr>
            <a:normAutofit/>
          </a:bodyPr>
          <a:lstStyle/>
          <a:p>
            <a:r>
              <a:rPr lang="nl-BE" dirty="0"/>
              <a:t>Kompas, een impact project</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375157"/>
            <a:ext cx="10058400" cy="1143000"/>
          </a:xfrm>
        </p:spPr>
        <p:txBody>
          <a:bodyPr>
            <a:noAutofit/>
          </a:bodyPr>
          <a:lstStyle/>
          <a:p>
            <a:r>
              <a:rPr lang="nl-NL" dirty="0"/>
              <a:t>VINCENT VERBEKE</a:t>
            </a:r>
          </a:p>
          <a:p>
            <a:r>
              <a:rPr lang="nl-BE" dirty="0"/>
              <a:t>Rotary KORTRIJK</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ADBB7538-C660-5B4C-90F5-0AFFCD114BC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3040572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&amp; ROTARY KORTRIJK</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b="1" dirty="0"/>
              <a:t>KOMPAS STAAT VOOR BEGEIDING EN</a:t>
            </a:r>
          </a:p>
          <a:p>
            <a:pPr marL="201168" lvl="1" indent="0">
              <a:buNone/>
            </a:pPr>
            <a:r>
              <a:rPr lang="nl-NL" b="1" dirty="0"/>
              <a:t>BEHANDELING VAN DRUGGEBRUIKERS</a:t>
            </a:r>
          </a:p>
          <a:p>
            <a:pPr marL="201168" lvl="1" indent="0">
              <a:buNone/>
            </a:pPr>
            <a:endParaRPr lang="nl-NL" b="1" dirty="0"/>
          </a:p>
          <a:p>
            <a:pPr marL="201168" lvl="1" indent="0">
              <a:buNone/>
            </a:pPr>
            <a:endParaRPr lang="nl-NL" b="1" dirty="0"/>
          </a:p>
          <a:p>
            <a:pPr marL="201168" lvl="1" indent="0">
              <a:buNone/>
            </a:pPr>
            <a:r>
              <a:rPr lang="nl-NL" b="1" dirty="0"/>
              <a:t>Adres : Minister Vanden Peereboomlaan 88</a:t>
            </a:r>
          </a:p>
          <a:p>
            <a:pPr marL="201168" lvl="1" indent="0">
              <a:buNone/>
            </a:pPr>
            <a:r>
              <a:rPr lang="nl-NL" b="1" dirty="0"/>
              <a:t>	    8500 Kortrijk</a:t>
            </a:r>
          </a:p>
          <a:p>
            <a:pPr marL="201168" lvl="1" indent="0">
              <a:buNone/>
            </a:pPr>
            <a:endParaRPr lang="nl-NL" b="1" dirty="0"/>
          </a:p>
          <a:p>
            <a:pPr marL="201168" lvl="1" indent="0">
              <a:buNone/>
            </a:pPr>
            <a:r>
              <a:rPr lang="nl-NL" b="1" dirty="0"/>
              <a:t>Web :   </a:t>
            </a:r>
            <a:r>
              <a:rPr lang="nl-NL" b="1" dirty="0">
                <a:hlinkClick r:id="rId3"/>
              </a:rPr>
              <a:t>www.kompasvzw.be</a:t>
            </a:r>
            <a:endParaRPr lang="nl-NL" b="1" dirty="0"/>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1">
            <a:extLst>
              <a:ext uri="{FF2B5EF4-FFF2-40B4-BE49-F238E27FC236}">
                <a16:creationId xmlns:a16="http://schemas.microsoft.com/office/drawing/2014/main" id="{94F59868-8705-45E0-852E-5EE23EC031D3}"/>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073004" y="1690029"/>
            <a:ext cx="271938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43D470F5-E323-48AE-B76A-1F1989549B38}"/>
              </a:ext>
            </a:extLst>
          </p:cNvPr>
          <p:cNvPicPr>
            <a:picLocks noChangeAspect="1"/>
          </p:cNvPicPr>
          <p:nvPr/>
        </p:nvPicPr>
        <p:blipFill>
          <a:blip r:embed="rId7"/>
          <a:stretch>
            <a:fillRect/>
          </a:stretch>
        </p:blipFill>
        <p:spPr>
          <a:xfrm>
            <a:off x="1818288" y="5025718"/>
            <a:ext cx="2091559" cy="983031"/>
          </a:xfrm>
          <a:prstGeom prst="rect">
            <a:avLst/>
          </a:prstGeom>
        </p:spPr>
      </p:pic>
      <p:sp>
        <p:nvSpPr>
          <p:cNvPr id="9" name="Slide Number Placeholder 5">
            <a:extLst>
              <a:ext uri="{FF2B5EF4-FFF2-40B4-BE49-F238E27FC236}">
                <a16:creationId xmlns:a16="http://schemas.microsoft.com/office/drawing/2014/main" id="{06036BC0-1C6C-9F48-80B5-FBDFA2E584B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2076449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&amp; ROTARY KORTRIJK</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sz="3200" b="1" dirty="0"/>
              <a:t>WERKGEBIED KOMPAS :</a:t>
            </a:r>
          </a:p>
          <a:p>
            <a:pPr marL="201168" lvl="1" indent="0">
              <a:buNone/>
            </a:pPr>
            <a:r>
              <a:rPr lang="nl-NL" sz="3200" b="1" dirty="0"/>
              <a:t>	. </a:t>
            </a:r>
            <a:r>
              <a:rPr lang="nl-NL" b="1" dirty="0"/>
              <a:t>Ambulante drugzorg</a:t>
            </a:r>
          </a:p>
          <a:p>
            <a:pPr marL="201168" lvl="1" indent="0">
              <a:buNone/>
            </a:pPr>
            <a:r>
              <a:rPr lang="nl-NL" b="1" dirty="0"/>
              <a:t>	. Crisisprogramma</a:t>
            </a:r>
          </a:p>
          <a:p>
            <a:pPr marL="201168" lvl="1" indent="0">
              <a:buNone/>
            </a:pPr>
            <a:r>
              <a:rPr lang="nl-NL" b="1" dirty="0"/>
              <a:t>	. KTP De Kier</a:t>
            </a:r>
          </a:p>
          <a:p>
            <a:pPr marL="201168" lvl="1" indent="0">
              <a:buNone/>
            </a:pPr>
            <a:r>
              <a:rPr lang="nl-NL" b="1" dirty="0"/>
              <a:t>	. Kompas aan huis</a:t>
            </a:r>
          </a:p>
          <a:p>
            <a:pPr marL="201168" lvl="1" indent="0">
              <a:buNone/>
            </a:pPr>
            <a:r>
              <a:rPr lang="nl-NL" b="1" dirty="0"/>
              <a:t>	. Projecten</a:t>
            </a:r>
          </a:p>
          <a:p>
            <a:pPr marL="201168" lvl="1" indent="0">
              <a:buNone/>
            </a:pPr>
            <a:r>
              <a:rPr lang="nl-NL" b="1" dirty="0"/>
              <a:t>	. Drug Expertise Team Kompas</a:t>
            </a:r>
          </a:p>
          <a:p>
            <a:pPr marL="201168" lvl="1" indent="0">
              <a:buNone/>
            </a:pPr>
            <a:r>
              <a:rPr lang="nl-NL" b="1" dirty="0"/>
              <a:t>	. Dodo</a:t>
            </a:r>
          </a:p>
          <a:p>
            <a:pPr marL="201168" lvl="1" indent="0">
              <a:buNone/>
            </a:pPr>
            <a:endParaRPr lang="nl-NL" sz="3200" b="1" dirty="0"/>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1026" name="Picture 2">
            <a:extLst>
              <a:ext uri="{FF2B5EF4-FFF2-40B4-BE49-F238E27FC236}">
                <a16:creationId xmlns:a16="http://schemas.microsoft.com/office/drawing/2014/main" id="{81995713-97C0-426C-AAEF-62C1B60D1AF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0742" y="1387366"/>
            <a:ext cx="3972429" cy="386460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57B13302-37B1-1341-AAD2-F56FC8CCB77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2988885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RESIDENTIEEL</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BE" sz="3200" b="1" dirty="0"/>
              <a:t>CRISISAFDELING</a:t>
            </a:r>
          </a:p>
          <a:p>
            <a:pPr lvl="3"/>
            <a:r>
              <a:rPr lang="nl-BE" sz="2400" b="1" dirty="0"/>
              <a:t>Korte opname</a:t>
            </a:r>
          </a:p>
          <a:p>
            <a:pPr lvl="3"/>
            <a:r>
              <a:rPr lang="nl-BE" sz="2400" b="1" dirty="0"/>
              <a:t>Groepsprogramma gericht op ontwenning, aanbrengen van structuur en motivatie tot verdere behandeling</a:t>
            </a:r>
          </a:p>
          <a:p>
            <a:pPr lvl="3"/>
            <a:r>
              <a:rPr lang="nl-BE" sz="2400" b="1" dirty="0"/>
              <a:t>TC-methodes</a:t>
            </a:r>
          </a:p>
          <a:p>
            <a:pPr lvl="3"/>
            <a:r>
              <a:rPr lang="nl-BE" sz="2400" b="1" dirty="0"/>
              <a:t>Max 10 personen</a:t>
            </a:r>
          </a:p>
          <a:p>
            <a:pPr lvl="3"/>
            <a:r>
              <a:rPr lang="nl-BE" sz="2400" b="1" dirty="0"/>
              <a:t>2019 : 121 opnames</a:t>
            </a:r>
          </a:p>
          <a:p>
            <a:pPr lvl="2"/>
            <a:endParaRPr lang="nl-BE" b="1"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EC638E4D-655B-FF4A-88C8-C2917210204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1871538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RESIDENTIEEL</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sz="3200" b="1" dirty="0"/>
              <a:t>DE KIER</a:t>
            </a:r>
          </a:p>
          <a:p>
            <a:pPr lvl="2"/>
            <a:r>
              <a:rPr lang="nl-BE" sz="2400" b="1" dirty="0"/>
              <a:t>Kortdurend Therapeutisch Programma (KTP)</a:t>
            </a:r>
          </a:p>
          <a:p>
            <a:pPr lvl="2"/>
            <a:r>
              <a:rPr lang="nl-BE" sz="2400" b="1" dirty="0"/>
              <a:t>5 maanden</a:t>
            </a:r>
          </a:p>
          <a:p>
            <a:pPr lvl="2"/>
            <a:r>
              <a:rPr lang="nl-BE" sz="2400" b="1" dirty="0"/>
              <a:t>Max 6 bewoners</a:t>
            </a:r>
          </a:p>
          <a:p>
            <a:pPr lvl="2"/>
            <a:r>
              <a:rPr lang="nl-BE" sz="2400" b="1" dirty="0"/>
              <a:t>Vervolgprogramma na crisisopname gericht op hervalpreventie, individuele- en groepstherapie en resocialisatie.</a:t>
            </a:r>
          </a:p>
          <a:p>
            <a:pPr lvl="2"/>
            <a:r>
              <a:rPr lang="nl-BE" sz="2400" b="1" dirty="0"/>
              <a:t>2019 : 25 opnames</a:t>
            </a:r>
          </a:p>
          <a:p>
            <a:endParaRPr lang="nl-BE" b="1" dirty="0"/>
          </a:p>
          <a:p>
            <a:pPr lvl="1"/>
            <a:endParaRPr lang="nl-BE" b="1"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20286839-7901-7548-8850-AE77B7D20D6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3920183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AAN HUIS</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sz="3200" b="1" dirty="0"/>
              <a:t>KOMPAS AAN HUIS</a:t>
            </a:r>
          </a:p>
          <a:p>
            <a:pPr lvl="1"/>
            <a:r>
              <a:rPr lang="nl-BE" b="1" dirty="0">
                <a:solidFill>
                  <a:schemeClr val="tx1"/>
                </a:solidFill>
              </a:rPr>
              <a:t>Wordt aangeboden aan minderjarige druggebruikers en hun context in crisis.</a:t>
            </a:r>
          </a:p>
          <a:p>
            <a:pPr lvl="1"/>
            <a:r>
              <a:rPr lang="nl-BE" b="1" dirty="0">
                <a:solidFill>
                  <a:schemeClr val="tx1"/>
                </a:solidFill>
              </a:rPr>
              <a:t>Gebruikers tot 25 jaar, binnen een thuissituatie</a:t>
            </a:r>
          </a:p>
          <a:p>
            <a:pPr lvl="1"/>
            <a:r>
              <a:rPr lang="nl-BE" b="1" dirty="0">
                <a:solidFill>
                  <a:schemeClr val="tx1"/>
                </a:solidFill>
              </a:rPr>
              <a:t>Werkingsgebied = provincie West-Vlaanderen</a:t>
            </a:r>
          </a:p>
          <a:p>
            <a:pPr lvl="1"/>
            <a:r>
              <a:rPr lang="nl-BE" b="1" dirty="0">
                <a:solidFill>
                  <a:schemeClr val="tx1"/>
                </a:solidFill>
              </a:rPr>
              <a:t>Voorzien : </a:t>
            </a:r>
            <a:r>
              <a:rPr lang="nl-BE" b="1" dirty="0" err="1">
                <a:solidFill>
                  <a:schemeClr val="tx1"/>
                </a:solidFill>
              </a:rPr>
              <a:t>crisisbed</a:t>
            </a:r>
            <a:r>
              <a:rPr lang="nl-BE" b="1" dirty="0">
                <a:solidFill>
                  <a:schemeClr val="tx1"/>
                </a:solidFill>
              </a:rPr>
              <a:t> voor opname minderjarige</a:t>
            </a:r>
          </a:p>
          <a:p>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65CF7675-59F2-A541-BA60-0154A3125D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3509632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CIJFERS </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sz="3200" b="1" dirty="0"/>
              <a:t>        KOMPAS CIJFERS 2019</a:t>
            </a:r>
          </a:p>
          <a:p>
            <a:pPr marL="201168" lvl="1" indent="0" algn="ctr">
              <a:buNone/>
            </a:pPr>
            <a:endParaRPr lang="nl-NL" sz="3200" b="1" dirty="0"/>
          </a:p>
          <a:p>
            <a:pPr marL="201168" lvl="1" indent="0">
              <a:buNone/>
            </a:pPr>
            <a:r>
              <a:rPr lang="nl-NL" b="1" dirty="0"/>
              <a:t>	- Actieve dossiers : 		94</a:t>
            </a:r>
          </a:p>
          <a:p>
            <a:pPr marL="201168" lvl="1" indent="0">
              <a:buNone/>
            </a:pPr>
            <a:r>
              <a:rPr lang="nl-NL" b="1" dirty="0"/>
              <a:t>	- </a:t>
            </a:r>
            <a:r>
              <a:rPr lang="nl-NL" b="1" dirty="0" err="1"/>
              <a:t>Crisisbed</a:t>
            </a:r>
            <a:r>
              <a:rPr lang="nl-NL" b="1" dirty="0"/>
              <a:t> opnames :		5</a:t>
            </a:r>
          </a:p>
          <a:p>
            <a:pPr marL="201168" lvl="1" indent="0">
              <a:buNone/>
            </a:pPr>
            <a:r>
              <a:rPr lang="nl-NL" b="1" dirty="0"/>
              <a:t>	- Cliëntsystemen :		73</a:t>
            </a:r>
          </a:p>
          <a:p>
            <a:pPr marL="201168" lvl="1" indent="0">
              <a:buNone/>
            </a:pPr>
            <a:r>
              <a:rPr lang="nl-NL" b="1" dirty="0"/>
              <a:t>	- Huisbezoeken en overleg :	528</a:t>
            </a:r>
          </a:p>
          <a:p>
            <a:pPr marL="201168" lvl="1" indent="0">
              <a:buNone/>
            </a:pPr>
            <a:r>
              <a:rPr lang="nl-NL" b="1" dirty="0"/>
              <a:t>	- GSM / chat / video :		1093</a:t>
            </a:r>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descr="Afbeelding met tekst, fotolijstje&#10;&#10;Automatisch gegenereerde beschrijving">
            <a:extLst>
              <a:ext uri="{FF2B5EF4-FFF2-40B4-BE49-F238E27FC236}">
                <a16:creationId xmlns:a16="http://schemas.microsoft.com/office/drawing/2014/main" id="{3A9C3A0E-66AA-4980-B0D6-2CB48FA67B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5896" y="1267149"/>
            <a:ext cx="2926942" cy="4033120"/>
          </a:xfrm>
          <a:prstGeom prst="rect">
            <a:avLst/>
          </a:prstGeom>
        </p:spPr>
      </p:pic>
      <p:sp>
        <p:nvSpPr>
          <p:cNvPr id="8" name="Slide Number Placeholder 5">
            <a:extLst>
              <a:ext uri="{FF2B5EF4-FFF2-40B4-BE49-F238E27FC236}">
                <a16:creationId xmlns:a16="http://schemas.microsoft.com/office/drawing/2014/main" id="{6119A45B-BA8C-8649-BC6A-23E1DCE7284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4085931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854</Words>
  <Application>Microsoft Macintosh PowerPoint</Application>
  <PresentationFormat>Widescreen</PresentationFormat>
  <Paragraphs>151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Tahoma</vt:lpstr>
      <vt:lpstr>Times New Roman</vt:lpstr>
      <vt:lpstr>Retrospect</vt:lpstr>
      <vt:lpstr>Dienst aan de Gemeenschap</vt:lpstr>
      <vt:lpstr>Districtscommissie DaG</vt:lpstr>
      <vt:lpstr>Kompas, een impact project</vt:lpstr>
      <vt:lpstr>KOMPAS &amp; ROTARY KORTRIJK</vt:lpstr>
      <vt:lpstr>KOMPAS &amp; ROTARY KORTRIJK</vt:lpstr>
      <vt:lpstr>KOMPAS RESIDENTIEEL</vt:lpstr>
      <vt:lpstr>KOMPAS RESIDENTIEEL</vt:lpstr>
      <vt:lpstr>KOMPAS AAN HUIS</vt:lpstr>
      <vt:lpstr>KOMPAS CIJFERS </vt:lpstr>
      <vt:lpstr>KOMPAS DODO</vt:lpstr>
      <vt:lpstr>KOMPAS WOONPROJECT</vt:lpstr>
      <vt:lpstr>KOMPAS WOONPROJECT</vt:lpstr>
      <vt:lpstr>KOMPAS WOONPROJECT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267</cp:revision>
  <cp:lastPrinted>2020-12-11T12:43:57Z</cp:lastPrinted>
  <dcterms:created xsi:type="dcterms:W3CDTF">2019-08-10T10:42:32Z</dcterms:created>
  <dcterms:modified xsi:type="dcterms:W3CDTF">2020-12-14T09:01:26Z</dcterms:modified>
</cp:coreProperties>
</file>