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315" r:id="rId2"/>
    <p:sldId id="331" r:id="rId3"/>
    <p:sldId id="337" r:id="rId4"/>
    <p:sldId id="377" r:id="rId5"/>
    <p:sldId id="378" r:id="rId6"/>
    <p:sldId id="379" r:id="rId7"/>
    <p:sldId id="380" r:id="rId8"/>
    <p:sldId id="381" r:id="rId9"/>
    <p:sldId id="382" r:id="rId10"/>
    <p:sldId id="399" r:id="rId1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Agneessens" initials="CA" lastIdx="1" clrIdx="0">
    <p:extLst>
      <p:ext uri="{19B8F6BF-5375-455C-9EA6-DF929625EA0E}">
        <p15:presenceInfo xmlns:p15="http://schemas.microsoft.com/office/powerpoint/2012/main" userId="S::christian@pobos.be::30472608-e1ac-407e-bf7b-7fb4d7808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294392"/>
    <a:srgbClr val="F7A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6824" autoAdjust="0"/>
  </p:normalViewPr>
  <p:slideViewPr>
    <p:cSldViewPr snapToGrid="0">
      <p:cViewPr varScale="1">
        <p:scale>
          <a:sx n="128" d="100"/>
          <a:sy n="128" d="100"/>
        </p:scale>
        <p:origin x="352" y="1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27" d="100"/>
        <a:sy n="127" d="100"/>
      </p:scale>
      <p:origin x="0" y="-3264"/>
    </p:cViewPr>
  </p:sorterViewPr>
  <p:notesViewPr>
    <p:cSldViewPr snapToGrid="0">
      <p:cViewPr varScale="1">
        <p:scale>
          <a:sx n="124" d="100"/>
          <a:sy n="124" d="100"/>
        </p:scale>
        <p:origin x="4960"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9C67DFE-A0F2-4647-811A-DD0D660521A3}" type="datetimeFigureOut">
              <a:rPr lang="en-US" smtClean="0"/>
              <a:t>12/14/20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5967352-B914-1344-B0E4-54832C5A8A3E}" type="slidenum">
              <a:rPr lang="en-US" smtClean="0"/>
              <a:t>‹#›</a:t>
            </a:fld>
            <a:endParaRPr lang="en-US"/>
          </a:p>
        </p:txBody>
      </p:sp>
    </p:spTree>
    <p:extLst>
      <p:ext uri="{BB962C8B-B14F-4D97-AF65-F5344CB8AC3E}">
        <p14:creationId xmlns:p14="http://schemas.microsoft.com/office/powerpoint/2010/main" val="41672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Tijdens het wachten op de start van het inspiratiemoment (10u30) horen de deelnemers een muziekje (</a:t>
            </a:r>
            <a:r>
              <a:rPr lang="nl-NL" dirty="0" err="1"/>
              <a:t>Vivaldi</a:t>
            </a:r>
            <a:r>
              <a:rPr lang="nl-NL" dirty="0"/>
              <a:t> – 4 seizoenen ?),</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a:t>
            </a:fld>
            <a:endParaRPr lang="en-US"/>
          </a:p>
        </p:txBody>
      </p:sp>
    </p:spTree>
    <p:extLst>
      <p:ext uri="{BB962C8B-B14F-4D97-AF65-F5344CB8AC3E}">
        <p14:creationId xmlns:p14="http://schemas.microsoft.com/office/powerpoint/2010/main" val="2539232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Vooraleer dit inspiratiemoment af te sluiten, wil ik nog een paar mensen bedanken. In eerste instantie mijn commissieleden die elk hun beste beentje hebben voorgezet om van deze voormiddag een boeiende en leerrijk moment te maken. Dikke merci ook aan Claude Hamilius en Paul Vandeputte, zonder wiens advies, steun en technische hulp, dit inspiratiemoment niet mogelijk zou geweest zijn. Een grote bedankt tenslotte voor onze gouverneur die ons het vertrouwen geeft om Dienst aan de gemeenschap op districtsniveau opnieuw een plaats te geven. </a:t>
            </a:r>
          </a:p>
          <a:p>
            <a:r>
              <a:rPr lang="nl-NL" dirty="0"/>
              <a:t>Hou zeker onze webpagina op de website van ons district in de gaten. In komende periode maken we zeker werk van om al jullie ‘</a:t>
            </a:r>
            <a:r>
              <a:rPr lang="nl-NL" dirty="0" err="1"/>
              <a:t>good</a:t>
            </a:r>
            <a:r>
              <a:rPr lang="nl-NL" dirty="0"/>
              <a:t> practices’ daar samen te brengen. Ook jullie kunnen uiteraard elkaar en andere clubs inspireren. </a:t>
            </a:r>
          </a:p>
          <a:p>
            <a:r>
              <a:rPr lang="nl-NL" dirty="0"/>
              <a:t>Rest mij jullie allemaal van harte te bedanken voor jullie enthousiaste deelname. Ik hoop dat jullie een aantal inspirerende ideeën meenemen naar jullie clubs. Blijf a.u.b. , ook in deze moeilijke coronatijden en vereenzaamde eindejaarsfeesten, gemotiveerd om verder de maatschappelijke opdracht van Rotary uit te dragen: Service </a:t>
            </a:r>
            <a:r>
              <a:rPr lang="nl-NL" dirty="0" err="1"/>
              <a:t>above</a:t>
            </a:r>
            <a:r>
              <a:rPr lang="nl-NL" dirty="0"/>
              <a:t> </a:t>
            </a:r>
            <a:r>
              <a:rPr lang="nl-NL" dirty="0" err="1"/>
              <a:t>self</a:t>
            </a:r>
            <a:r>
              <a:rPr lang="nl-NL" dirty="0"/>
              <a:t>!</a:t>
            </a:r>
          </a:p>
          <a:p>
            <a:r>
              <a:rPr lang="nl-NL" dirty="0"/>
              <a:t>Hou het vooral gezond en afspraak op een volgend Rotary-moment in een hopelijk coronavrij 2021.</a:t>
            </a:r>
          </a:p>
          <a:p>
            <a:endParaRPr lang="nl-NL" dirty="0"/>
          </a:p>
          <a:p>
            <a:r>
              <a:rPr lang="nl-NL" dirty="0"/>
              <a:t>-&gt; afhankelijk van de tijd die overschiet en voor de bedankingswoorden: de Poll-antwoorden tonen en een of meerdere chat-vragen beantwoorden</a:t>
            </a:r>
          </a:p>
          <a:p>
            <a:r>
              <a:rPr lang="nl-NL" dirty="0"/>
              <a:t>-&gt; indien er geen overschot aan tijd is, zal ik voor mijn bedankingswoorden melden dat de Poll-antwoorden en alle chat-vragen/opmerkingen op de website zullen verschijnen.</a:t>
            </a:r>
          </a:p>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10</a:t>
            </a:fld>
            <a:endParaRPr lang="en-US"/>
          </a:p>
        </p:txBody>
      </p:sp>
    </p:spTree>
    <p:extLst>
      <p:ext uri="{BB962C8B-B14F-4D97-AF65-F5344CB8AC3E}">
        <p14:creationId xmlns:p14="http://schemas.microsoft.com/office/powerpoint/2010/main" val="72953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000" dirty="0"/>
              <a:t>Een zeer goede morgen iedereen. Van harte welkom in naam van de voltallige Districtscommissie ‘Dienst aan de gemeenschap’: Heidi Pollet (Torhout-Houtland), Lydwine Van Damme (Diksmuide 86XX), Freddy De Mulder (Beveren-Waas), Dominiek Callewier (Kortrijk-Groeninghe), Vincent Verbeke (Kortrijk) en mezelf (Deinze), Verder op de foto, onze gouverneur Koen Ringoot, onze </a:t>
            </a:r>
            <a:r>
              <a:rPr lang="nl-NL" sz="2000" dirty="0" err="1"/>
              <a:t>Dico</a:t>
            </a:r>
            <a:r>
              <a:rPr lang="nl-NL" sz="2000" dirty="0"/>
              <a:t> Claude Hamilius en onze communicatiespecialist Paul Vandeputte. </a:t>
            </a:r>
            <a:endParaRPr lang="nl-BE" sz="2000"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2</a:t>
            </a:fld>
            <a:endParaRPr lang="en-US"/>
          </a:p>
        </p:txBody>
      </p:sp>
    </p:spTree>
    <p:extLst>
      <p:ext uri="{BB962C8B-B14F-4D97-AF65-F5344CB8AC3E}">
        <p14:creationId xmlns:p14="http://schemas.microsoft.com/office/powerpoint/2010/main" val="420906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 laatste presentatie verleen ik het woord aan vriend Freddy De Mulder van Rotary Beveren-Waas, één van de drijvende krachten achter het mooi project ‘Ondernemers voor ondernemers’. Freddy, aan u. </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3</a:t>
            </a:fld>
            <a:endParaRPr lang="en-US"/>
          </a:p>
        </p:txBody>
      </p:sp>
    </p:spTree>
    <p:extLst>
      <p:ext uri="{BB962C8B-B14F-4D97-AF65-F5344CB8AC3E}">
        <p14:creationId xmlns:p14="http://schemas.microsoft.com/office/powerpoint/2010/main" val="411861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4</a:t>
            </a:fld>
            <a:endParaRPr lang="en-US"/>
          </a:p>
        </p:txBody>
      </p:sp>
    </p:spTree>
    <p:extLst>
      <p:ext uri="{BB962C8B-B14F-4D97-AF65-F5344CB8AC3E}">
        <p14:creationId xmlns:p14="http://schemas.microsoft.com/office/powerpoint/2010/main" val="488011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5</a:t>
            </a:fld>
            <a:endParaRPr lang="en-US"/>
          </a:p>
        </p:txBody>
      </p:sp>
    </p:spTree>
    <p:extLst>
      <p:ext uri="{BB962C8B-B14F-4D97-AF65-F5344CB8AC3E}">
        <p14:creationId xmlns:p14="http://schemas.microsoft.com/office/powerpoint/2010/main" val="144169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6</a:t>
            </a:fld>
            <a:endParaRPr lang="en-US"/>
          </a:p>
        </p:txBody>
      </p:sp>
    </p:spTree>
    <p:extLst>
      <p:ext uri="{BB962C8B-B14F-4D97-AF65-F5344CB8AC3E}">
        <p14:creationId xmlns:p14="http://schemas.microsoft.com/office/powerpoint/2010/main" val="4146377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7</a:t>
            </a:fld>
            <a:endParaRPr lang="en-US"/>
          </a:p>
        </p:txBody>
      </p:sp>
    </p:spTree>
    <p:extLst>
      <p:ext uri="{BB962C8B-B14F-4D97-AF65-F5344CB8AC3E}">
        <p14:creationId xmlns:p14="http://schemas.microsoft.com/office/powerpoint/2010/main" val="170645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8</a:t>
            </a:fld>
            <a:endParaRPr lang="en-US"/>
          </a:p>
        </p:txBody>
      </p:sp>
    </p:spTree>
    <p:extLst>
      <p:ext uri="{BB962C8B-B14F-4D97-AF65-F5344CB8AC3E}">
        <p14:creationId xmlns:p14="http://schemas.microsoft.com/office/powerpoint/2010/main" val="2739072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9</a:t>
            </a:fld>
            <a:endParaRPr lang="en-US"/>
          </a:p>
        </p:txBody>
      </p:sp>
    </p:spTree>
    <p:extLst>
      <p:ext uri="{BB962C8B-B14F-4D97-AF65-F5344CB8AC3E}">
        <p14:creationId xmlns:p14="http://schemas.microsoft.com/office/powerpoint/2010/main" val="137888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2960972"/>
          </a:xfrm>
        </p:spPr>
        <p:txBody>
          <a:bodyPr anchor="b">
            <a:normAutofit/>
          </a:bodyPr>
          <a:lstStyle>
            <a:lvl1pPr algn="ctr">
              <a:lnSpc>
                <a:spcPct val="85000"/>
              </a:lnSpc>
              <a:defRPr sz="6600" spc="-50" baseline="0">
                <a:solidFill>
                  <a:srgbClr val="FFC000"/>
                </a:solidFill>
              </a:defRPr>
            </a:lvl1pPr>
          </a:lstStyle>
          <a:p>
            <a:r>
              <a:rPr lang="en-US" dirty="0"/>
              <a:t>Click to edit Master title style</a:t>
            </a:r>
          </a:p>
        </p:txBody>
      </p:sp>
      <p:sp>
        <p:nvSpPr>
          <p:cNvPr id="3" name="Subtitle 2"/>
          <p:cNvSpPr>
            <a:spLocks noGrp="1"/>
          </p:cNvSpPr>
          <p:nvPr>
            <p:ph type="subTitle" idx="1"/>
          </p:nvPr>
        </p:nvSpPr>
        <p:spPr>
          <a:xfrm>
            <a:off x="1097280" y="4045484"/>
            <a:ext cx="10058400" cy="1143000"/>
          </a:xfrm>
        </p:spPr>
        <p:txBody>
          <a:bodyPr lIns="91440" rIns="91440">
            <a:normAutofit/>
          </a:bodyPr>
          <a:lstStyle>
            <a:lvl1pPr marL="0" indent="0" algn="ctr">
              <a:buNone/>
              <a:defRPr sz="3200" b="1"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2" name="TextBox 11">
            <a:extLst>
              <a:ext uri="{FF2B5EF4-FFF2-40B4-BE49-F238E27FC236}">
                <a16:creationId xmlns:a16="http://schemas.microsoft.com/office/drawing/2014/main" id="{86B6F825-C38C-AE4E-98FF-DEF6B57ACA8D}"/>
              </a:ext>
            </a:extLst>
          </p:cNvPr>
          <p:cNvSpPr txBox="1"/>
          <p:nvPr userDrawn="1"/>
        </p:nvSpPr>
        <p:spPr>
          <a:xfrm>
            <a:off x="3286539" y="4837043"/>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9836" y="382748"/>
            <a:ext cx="10874853" cy="616227"/>
          </a:xfrm>
        </p:spPr>
        <p:txBody>
          <a:bodyPr anchor="t"/>
          <a:lstStyle>
            <a:lvl1pPr marL="0" algn="l">
              <a:defRPr sz="4000" b="1"/>
            </a:lvl1pPr>
          </a:lstStyle>
          <a:p>
            <a:r>
              <a:rPr lang="en-US" dirty="0"/>
              <a:t>Click to edit Master title style</a:t>
            </a:r>
          </a:p>
        </p:txBody>
      </p:sp>
      <p:sp>
        <p:nvSpPr>
          <p:cNvPr id="3" name="Content Placeholder 2"/>
          <p:cNvSpPr>
            <a:spLocks noGrp="1"/>
          </p:cNvSpPr>
          <p:nvPr>
            <p:ph idx="1" hasCustomPrompt="1"/>
          </p:nvPr>
        </p:nvSpPr>
        <p:spPr>
          <a:xfrm>
            <a:off x="679837" y="1246909"/>
            <a:ext cx="10874854" cy="4962698"/>
          </a:xfrm>
        </p:spPr>
        <p:txBody>
          <a:bodyPr>
            <a:normAutofit/>
          </a:bodyPr>
          <a:lstStyle>
            <a:lvl1pPr>
              <a:defRPr sz="2800"/>
            </a:lvl1pPr>
            <a:lvl2pPr>
              <a:defRPr sz="24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79836" y="6459785"/>
            <a:ext cx="2889715" cy="365125"/>
          </a:xfrm>
        </p:spPr>
        <p:txBody>
          <a:bodyPr/>
          <a:lstStyle/>
          <a:p>
            <a:fld id="{528FC5F6-F338-4AE4-BB23-26385BCFC423}"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248629" y="6457541"/>
            <a:ext cx="1312025" cy="365125"/>
          </a:xfrm>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66000">
              <a:schemeClr val="accent1">
                <a:lumMod val="20000"/>
                <a:lumOff val="80000"/>
                <a:alpha val="0"/>
              </a:schemeClr>
            </a:gs>
            <a:gs pos="100000">
              <a:schemeClr val="accent1">
                <a:lumMod val="45000"/>
                <a:lumOff val="55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600" b="0">
                <a:solidFill>
                  <a:srgbClr val="FFC000"/>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12/14/20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12/14/20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1">
                <a:lumMod val="20000"/>
                <a:lumOff val="80000"/>
                <a:alpha val="0"/>
              </a:schemeClr>
            </a:gs>
            <a:gs pos="100000">
              <a:schemeClr val="accent1">
                <a:lumMod val="45000"/>
                <a:lumOff val="5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12/14/20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3" name="Straight Connector 12">
            <a:extLst>
              <a:ext uri="{FF2B5EF4-FFF2-40B4-BE49-F238E27FC236}">
                <a16:creationId xmlns:a16="http://schemas.microsoft.com/office/drawing/2014/main" id="{BF056320-799F-4A4F-83BA-2012913315A8}"/>
              </a:ext>
            </a:extLst>
          </p:cNvPr>
          <p:cNvCxnSpPr/>
          <p:nvPr userDrawn="1"/>
        </p:nvCxnSpPr>
        <p:spPr>
          <a:xfrm>
            <a:off x="1158240" y="714168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hf sldNum="0" hdr="0" ftr="0" dt="0"/>
  <p:txStyles>
    <p:titleStyle>
      <a:lvl1pPr algn="l" defTabSz="914400" rtl="0" eaLnBrk="1" latinLnBrk="0" hangingPunct="1">
        <a:lnSpc>
          <a:spcPct val="85000"/>
        </a:lnSpc>
        <a:spcBef>
          <a:spcPct val="0"/>
        </a:spcBef>
        <a:buNone/>
        <a:defRPr sz="4800" kern="1200" spc="-50" baseline="0">
          <a:solidFill>
            <a:srgbClr val="FFC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ondernemersvoorondernemers.be/" TargetMode="External"/><Relationship Id="rId5" Type="http://schemas.openxmlformats.org/officeDocument/2006/relationships/hyperlink" Target="mailto:bjorn@ondernemersvoorondernemers.be"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758952"/>
            <a:ext cx="10058400" cy="2171061"/>
          </a:xfrm>
        </p:spPr>
        <p:txBody>
          <a:bodyPr>
            <a:normAutofit/>
          </a:bodyPr>
          <a:lstStyle/>
          <a:p>
            <a:r>
              <a:rPr lang="nl-BE" b="1" dirty="0"/>
              <a:t>Dienst aan de Gemeenschap</a:t>
            </a:r>
            <a:endParaRPr lang="en-BE" b="1"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66800" y="3176164"/>
            <a:ext cx="10058400" cy="1143000"/>
          </a:xfrm>
        </p:spPr>
        <p:txBody>
          <a:bodyPr>
            <a:noAutofit/>
          </a:bodyPr>
          <a:lstStyle/>
          <a:p>
            <a:r>
              <a:rPr lang="nl-BE" dirty="0"/>
              <a:t>District </a:t>
            </a:r>
            <a:r>
              <a:rPr lang="nl-BE" dirty="0" err="1"/>
              <a:t>inspiratieMOMENT</a:t>
            </a:r>
            <a:endParaRPr lang="nl-BE" dirty="0"/>
          </a:p>
          <a:p>
            <a:r>
              <a:rPr lang="nl-BE" dirty="0"/>
              <a:t>12 december 20</a:t>
            </a:r>
            <a:r>
              <a:rPr lang="nl-BE" cap="none" dirty="0"/>
              <a:t>20</a:t>
            </a:r>
          </a:p>
          <a:p>
            <a:endParaRPr lang="nl-BE" cap="non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93EA4D89-841C-674B-9F01-C45DFFFCAB23}"/>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a:t>
            </a:fld>
            <a:endParaRPr lang="en-US" dirty="0"/>
          </a:p>
        </p:txBody>
      </p:sp>
    </p:spTree>
    <p:extLst>
      <p:ext uri="{BB962C8B-B14F-4D97-AF65-F5344CB8AC3E}">
        <p14:creationId xmlns:p14="http://schemas.microsoft.com/office/powerpoint/2010/main" val="2094355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17DFCECD-EDEF-4C21-99F0-F89EF650E05A}"/>
              </a:ext>
            </a:extLst>
          </p:cNvPr>
          <p:cNvSpPr>
            <a:spLocks noGrp="1"/>
          </p:cNvSpPr>
          <p:nvPr>
            <p:ph idx="1"/>
          </p:nvPr>
        </p:nvSpPr>
        <p:spPr>
          <a:xfrm>
            <a:off x="679837" y="1471447"/>
            <a:ext cx="10874854" cy="4738159"/>
          </a:xfrm>
        </p:spPr>
        <p:txBody>
          <a:bodyPr>
            <a:normAutofit/>
          </a:bodyPr>
          <a:lstStyle/>
          <a:p>
            <a:pPr algn="ctr"/>
            <a:r>
              <a:rPr lang="nl-NL" sz="6000" dirty="0">
                <a:solidFill>
                  <a:srgbClr val="F7A81B"/>
                </a:solidFill>
              </a:rPr>
              <a:t>Zeer hartelijk dank </a:t>
            </a:r>
          </a:p>
          <a:p>
            <a:pPr algn="ctr"/>
            <a:r>
              <a:rPr lang="nl-NL" sz="6000" dirty="0">
                <a:solidFill>
                  <a:srgbClr val="F7A81B"/>
                </a:solidFill>
              </a:rPr>
              <a:t>voor jullie deelname!</a:t>
            </a:r>
            <a:endParaRPr lang="nl-BE" sz="6000" dirty="0">
              <a:solidFill>
                <a:srgbClr val="F7A81B"/>
              </a:solidFill>
            </a:endParaRPr>
          </a:p>
        </p:txBody>
      </p:sp>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0" y="463509"/>
            <a:ext cx="11554689" cy="616227"/>
          </a:xfrm>
        </p:spPr>
        <p:txBody>
          <a:bodyPr>
            <a:normAutofit/>
          </a:bodyPr>
          <a:lstStyle/>
          <a:p>
            <a:r>
              <a:rPr lang="nl-NL" sz="3600" dirty="0"/>
              <a:t>     </a:t>
            </a:r>
            <a:endParaRPr lang="en-BE" sz="36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3" name="Tekstvak 2">
            <a:extLst>
              <a:ext uri="{FF2B5EF4-FFF2-40B4-BE49-F238E27FC236}">
                <a16:creationId xmlns:a16="http://schemas.microsoft.com/office/drawing/2014/main" id="{8021B1A3-9C1D-4B6B-905F-C00D47A4B5C0}"/>
              </a:ext>
            </a:extLst>
          </p:cNvPr>
          <p:cNvSpPr txBox="1"/>
          <p:nvPr/>
        </p:nvSpPr>
        <p:spPr>
          <a:xfrm>
            <a:off x="180348" y="3728258"/>
            <a:ext cx="12192000" cy="1107996"/>
          </a:xfrm>
          <a:prstGeom prst="rect">
            <a:avLst/>
          </a:prstGeom>
          <a:noFill/>
        </p:spPr>
        <p:txBody>
          <a:bodyPr wrap="square" rtlCol="0">
            <a:spAutoFit/>
          </a:bodyPr>
          <a:lstStyle/>
          <a:p>
            <a:pPr algn="ctr"/>
            <a:r>
              <a:rPr lang="nl-NL" sz="6600" b="1" dirty="0">
                <a:solidFill>
                  <a:srgbClr val="F7A81B"/>
                </a:solidFill>
                <a:latin typeface="+mj-lt"/>
              </a:rPr>
              <a:t>https://rotary2130.org/</a:t>
            </a:r>
            <a:endParaRPr lang="nl-BE" sz="6600" b="1" dirty="0">
              <a:solidFill>
                <a:srgbClr val="FFC000"/>
              </a:solidFill>
              <a:latin typeface="+mj-lt"/>
            </a:endParaRPr>
          </a:p>
        </p:txBody>
      </p:sp>
      <p:sp>
        <p:nvSpPr>
          <p:cNvPr id="8" name="Slide Number Placeholder 5">
            <a:extLst>
              <a:ext uri="{FF2B5EF4-FFF2-40B4-BE49-F238E27FC236}">
                <a16:creationId xmlns:a16="http://schemas.microsoft.com/office/drawing/2014/main" id="{C95A2425-1730-884F-9769-A87EF8582644}"/>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10</a:t>
            </a:fld>
            <a:endParaRPr lang="en-US" dirty="0"/>
          </a:p>
        </p:txBody>
      </p:sp>
    </p:spTree>
    <p:extLst>
      <p:ext uri="{BB962C8B-B14F-4D97-AF65-F5344CB8AC3E}">
        <p14:creationId xmlns:p14="http://schemas.microsoft.com/office/powerpoint/2010/main" val="3212241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persoon, poseren, staand, mensen&#10;&#10;Automatisch gegenereerde beschrijving">
            <a:extLst>
              <a:ext uri="{FF2B5EF4-FFF2-40B4-BE49-F238E27FC236}">
                <a16:creationId xmlns:a16="http://schemas.microsoft.com/office/drawing/2014/main" id="{C15446D6-7874-44CD-B453-2AE7233D7E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5655" y="1388259"/>
            <a:ext cx="6145052" cy="4771070"/>
          </a:xfrm>
          <a:prstGeom prst="rect">
            <a:avLst/>
          </a:prstGeom>
        </p:spPr>
      </p:pic>
      <p:sp>
        <p:nvSpPr>
          <p:cNvPr id="21" name="Tekstvak 17">
            <a:extLst>
              <a:ext uri="{FF2B5EF4-FFF2-40B4-BE49-F238E27FC236}">
                <a16:creationId xmlns:a16="http://schemas.microsoft.com/office/drawing/2014/main" id="{799F9B60-EFDD-9E42-8257-8969CD890383}"/>
              </a:ext>
            </a:extLst>
          </p:cNvPr>
          <p:cNvSpPr txBox="1"/>
          <p:nvPr/>
        </p:nvSpPr>
        <p:spPr>
          <a:xfrm>
            <a:off x="2685655" y="5839073"/>
            <a:ext cx="6145052" cy="369332"/>
          </a:xfrm>
          <a:prstGeom prst="rect">
            <a:avLst/>
          </a:prstGeom>
          <a:solidFill>
            <a:srgbClr val="2F5597"/>
          </a:solidFill>
        </p:spPr>
        <p:txBody>
          <a:bodyPr wrap="square" rtlCol="0">
            <a:spAutoFit/>
          </a:bodyPr>
          <a:lstStyle/>
          <a:p>
            <a:endParaRPr lang="nl-BE" b="1" dirty="0">
              <a:solidFill>
                <a:schemeClr val="bg1"/>
              </a:solidFill>
              <a:highlight>
                <a:srgbClr val="294392"/>
              </a:highlight>
            </a:endParaRPr>
          </a:p>
        </p:txBody>
      </p:sp>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00355" y="289815"/>
            <a:ext cx="10874853" cy="616227"/>
          </a:xfrm>
        </p:spPr>
        <p:txBody>
          <a:bodyPr>
            <a:normAutofit/>
          </a:bodyPr>
          <a:lstStyle/>
          <a:p>
            <a:r>
              <a:rPr lang="nl-NL" dirty="0"/>
              <a:t>D</a:t>
            </a:r>
            <a:r>
              <a:rPr lang="nl-BE" dirty="0" err="1"/>
              <a:t>istrictscommissie</a:t>
            </a:r>
            <a:r>
              <a:rPr lang="nl-BE" dirty="0"/>
              <a:t> DaG</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22" name="Tekstvak 21">
            <a:extLst>
              <a:ext uri="{FF2B5EF4-FFF2-40B4-BE49-F238E27FC236}">
                <a16:creationId xmlns:a16="http://schemas.microsoft.com/office/drawing/2014/main" id="{0E46BF26-5551-4E21-9486-EBD789735569}"/>
              </a:ext>
            </a:extLst>
          </p:cNvPr>
          <p:cNvSpPr txBox="1"/>
          <p:nvPr/>
        </p:nvSpPr>
        <p:spPr>
          <a:xfrm>
            <a:off x="3190860" y="5814535"/>
            <a:ext cx="1093076" cy="369332"/>
          </a:xfrm>
          <a:prstGeom prst="rect">
            <a:avLst/>
          </a:prstGeom>
          <a:noFill/>
        </p:spPr>
        <p:txBody>
          <a:bodyPr wrap="square" rtlCol="0">
            <a:spAutoFit/>
          </a:bodyPr>
          <a:lstStyle/>
          <a:p>
            <a:r>
              <a:rPr lang="nl-NL" b="1" dirty="0">
                <a:solidFill>
                  <a:schemeClr val="bg1"/>
                </a:solidFill>
              </a:rPr>
              <a:t>Heidi</a:t>
            </a:r>
            <a:endParaRPr lang="nl-BE" b="1" dirty="0">
              <a:solidFill>
                <a:schemeClr val="bg1"/>
              </a:solidFill>
            </a:endParaRPr>
          </a:p>
        </p:txBody>
      </p:sp>
      <p:sp>
        <p:nvSpPr>
          <p:cNvPr id="23" name="Tekstvak 22">
            <a:extLst>
              <a:ext uri="{FF2B5EF4-FFF2-40B4-BE49-F238E27FC236}">
                <a16:creationId xmlns:a16="http://schemas.microsoft.com/office/drawing/2014/main" id="{7BCF40CD-E923-40DB-9B96-3A073E495A42}"/>
              </a:ext>
            </a:extLst>
          </p:cNvPr>
          <p:cNvSpPr txBox="1"/>
          <p:nvPr/>
        </p:nvSpPr>
        <p:spPr>
          <a:xfrm>
            <a:off x="4944706" y="5839073"/>
            <a:ext cx="1093076" cy="369332"/>
          </a:xfrm>
          <a:prstGeom prst="rect">
            <a:avLst/>
          </a:prstGeom>
          <a:noFill/>
        </p:spPr>
        <p:txBody>
          <a:bodyPr wrap="square" rtlCol="0">
            <a:spAutoFit/>
          </a:bodyPr>
          <a:lstStyle/>
          <a:p>
            <a:r>
              <a:rPr lang="nl-NL" b="1" dirty="0">
                <a:solidFill>
                  <a:schemeClr val="bg1"/>
                </a:solidFill>
              </a:rPr>
              <a:t>Koen</a:t>
            </a:r>
            <a:endParaRPr lang="nl-BE" b="1" dirty="0">
              <a:solidFill>
                <a:schemeClr val="bg1"/>
              </a:solidFill>
            </a:endParaRPr>
          </a:p>
        </p:txBody>
      </p:sp>
      <p:sp>
        <p:nvSpPr>
          <p:cNvPr id="24" name="Tekstvak 23">
            <a:extLst>
              <a:ext uri="{FF2B5EF4-FFF2-40B4-BE49-F238E27FC236}">
                <a16:creationId xmlns:a16="http://schemas.microsoft.com/office/drawing/2014/main" id="{6AD2C68C-6835-45DF-95B3-0F24D25BC162}"/>
              </a:ext>
            </a:extLst>
          </p:cNvPr>
          <p:cNvSpPr txBox="1"/>
          <p:nvPr/>
        </p:nvSpPr>
        <p:spPr>
          <a:xfrm>
            <a:off x="6379100" y="5831543"/>
            <a:ext cx="1093076" cy="369332"/>
          </a:xfrm>
          <a:prstGeom prst="rect">
            <a:avLst/>
          </a:prstGeom>
          <a:noFill/>
        </p:spPr>
        <p:txBody>
          <a:bodyPr wrap="square" rtlCol="0">
            <a:spAutoFit/>
          </a:bodyPr>
          <a:lstStyle/>
          <a:p>
            <a:r>
              <a:rPr lang="nl-NL" b="1" dirty="0">
                <a:solidFill>
                  <a:schemeClr val="bg1"/>
                </a:solidFill>
              </a:rPr>
              <a:t>Lydwine</a:t>
            </a:r>
            <a:endParaRPr lang="nl-BE" b="1" dirty="0">
              <a:solidFill>
                <a:schemeClr val="bg1"/>
              </a:solidFill>
            </a:endParaRPr>
          </a:p>
        </p:txBody>
      </p:sp>
      <p:sp>
        <p:nvSpPr>
          <p:cNvPr id="25" name="Tekstvak 24">
            <a:extLst>
              <a:ext uri="{FF2B5EF4-FFF2-40B4-BE49-F238E27FC236}">
                <a16:creationId xmlns:a16="http://schemas.microsoft.com/office/drawing/2014/main" id="{89617D6D-ECE3-44B2-8CC7-BA1DE5E38260}"/>
              </a:ext>
            </a:extLst>
          </p:cNvPr>
          <p:cNvSpPr txBox="1"/>
          <p:nvPr/>
        </p:nvSpPr>
        <p:spPr>
          <a:xfrm>
            <a:off x="7750295" y="5854821"/>
            <a:ext cx="1093076" cy="369332"/>
          </a:xfrm>
          <a:prstGeom prst="rect">
            <a:avLst/>
          </a:prstGeom>
          <a:noFill/>
        </p:spPr>
        <p:txBody>
          <a:bodyPr wrap="square" rtlCol="0">
            <a:spAutoFit/>
          </a:bodyPr>
          <a:lstStyle/>
          <a:p>
            <a:r>
              <a:rPr lang="nl-NL" dirty="0">
                <a:solidFill>
                  <a:schemeClr val="bg1"/>
                </a:solidFill>
              </a:rPr>
              <a:t>Freddy</a:t>
            </a:r>
            <a:endParaRPr lang="nl-BE" dirty="0">
              <a:solidFill>
                <a:schemeClr val="bg1"/>
              </a:solidFill>
            </a:endParaRPr>
          </a:p>
        </p:txBody>
      </p:sp>
      <p:sp>
        <p:nvSpPr>
          <p:cNvPr id="18" name="Tekstvak 17">
            <a:extLst>
              <a:ext uri="{FF2B5EF4-FFF2-40B4-BE49-F238E27FC236}">
                <a16:creationId xmlns:a16="http://schemas.microsoft.com/office/drawing/2014/main" id="{7CD899B8-50B5-4644-92DA-B070FDA36964}"/>
              </a:ext>
            </a:extLst>
          </p:cNvPr>
          <p:cNvSpPr txBox="1"/>
          <p:nvPr/>
        </p:nvSpPr>
        <p:spPr>
          <a:xfrm>
            <a:off x="2685656" y="1040052"/>
            <a:ext cx="6145052" cy="369332"/>
          </a:xfrm>
          <a:prstGeom prst="rect">
            <a:avLst/>
          </a:prstGeom>
          <a:solidFill>
            <a:srgbClr val="2F5597"/>
          </a:solidFill>
        </p:spPr>
        <p:txBody>
          <a:bodyPr wrap="square" rtlCol="0">
            <a:spAutoFit/>
          </a:bodyPr>
          <a:lstStyle/>
          <a:p>
            <a:endParaRPr lang="nl-BE" b="1" dirty="0">
              <a:solidFill>
                <a:schemeClr val="bg1"/>
              </a:solidFill>
              <a:highlight>
                <a:srgbClr val="294392"/>
              </a:highlight>
            </a:endParaRPr>
          </a:p>
        </p:txBody>
      </p:sp>
      <p:sp>
        <p:nvSpPr>
          <p:cNvPr id="19" name="Tekstvak 18">
            <a:extLst>
              <a:ext uri="{FF2B5EF4-FFF2-40B4-BE49-F238E27FC236}">
                <a16:creationId xmlns:a16="http://schemas.microsoft.com/office/drawing/2014/main" id="{86727A5B-F670-4A60-888B-E335FED4BBBD}"/>
              </a:ext>
            </a:extLst>
          </p:cNvPr>
          <p:cNvSpPr txBox="1"/>
          <p:nvPr/>
        </p:nvSpPr>
        <p:spPr>
          <a:xfrm>
            <a:off x="3094437" y="1018927"/>
            <a:ext cx="1093076" cy="369332"/>
          </a:xfrm>
          <a:prstGeom prst="rect">
            <a:avLst/>
          </a:prstGeom>
          <a:noFill/>
        </p:spPr>
        <p:txBody>
          <a:bodyPr wrap="square" rtlCol="0">
            <a:spAutoFit/>
          </a:bodyPr>
          <a:lstStyle/>
          <a:p>
            <a:r>
              <a:rPr lang="nl-NL" b="1" dirty="0">
                <a:solidFill>
                  <a:schemeClr val="bg1"/>
                </a:solidFill>
              </a:rPr>
              <a:t>Christian</a:t>
            </a:r>
            <a:endParaRPr lang="nl-BE" b="1" dirty="0">
              <a:solidFill>
                <a:schemeClr val="bg1"/>
              </a:solidFill>
            </a:endParaRPr>
          </a:p>
        </p:txBody>
      </p:sp>
      <p:sp>
        <p:nvSpPr>
          <p:cNvPr id="20" name="Tekstvak 19">
            <a:extLst>
              <a:ext uri="{FF2B5EF4-FFF2-40B4-BE49-F238E27FC236}">
                <a16:creationId xmlns:a16="http://schemas.microsoft.com/office/drawing/2014/main" id="{953C87BD-6069-4FE8-A79A-18342A2F4F13}"/>
              </a:ext>
            </a:extLst>
          </p:cNvPr>
          <p:cNvSpPr txBox="1"/>
          <p:nvPr/>
        </p:nvSpPr>
        <p:spPr>
          <a:xfrm>
            <a:off x="4283936" y="1029859"/>
            <a:ext cx="1093076" cy="369332"/>
          </a:xfrm>
          <a:prstGeom prst="rect">
            <a:avLst/>
          </a:prstGeom>
          <a:noFill/>
        </p:spPr>
        <p:txBody>
          <a:bodyPr wrap="square" rtlCol="0">
            <a:spAutoFit/>
          </a:bodyPr>
          <a:lstStyle/>
          <a:p>
            <a:r>
              <a:rPr lang="nl-NL" b="1" dirty="0">
                <a:solidFill>
                  <a:schemeClr val="bg1"/>
                </a:solidFill>
              </a:rPr>
              <a:t>Vincent</a:t>
            </a:r>
            <a:endParaRPr lang="nl-BE" b="1" dirty="0">
              <a:solidFill>
                <a:schemeClr val="bg1"/>
              </a:solidFill>
            </a:endParaRPr>
          </a:p>
        </p:txBody>
      </p:sp>
      <p:sp>
        <p:nvSpPr>
          <p:cNvPr id="29" name="Tekstvak 28">
            <a:extLst>
              <a:ext uri="{FF2B5EF4-FFF2-40B4-BE49-F238E27FC236}">
                <a16:creationId xmlns:a16="http://schemas.microsoft.com/office/drawing/2014/main" id="{EE185AC4-0473-4C23-BD57-6BBDC393A91C}"/>
              </a:ext>
            </a:extLst>
          </p:cNvPr>
          <p:cNvSpPr txBox="1"/>
          <p:nvPr/>
        </p:nvSpPr>
        <p:spPr>
          <a:xfrm>
            <a:off x="5491244" y="1034252"/>
            <a:ext cx="1369814" cy="369332"/>
          </a:xfrm>
          <a:prstGeom prst="rect">
            <a:avLst/>
          </a:prstGeom>
          <a:noFill/>
        </p:spPr>
        <p:txBody>
          <a:bodyPr wrap="square" rtlCol="0">
            <a:spAutoFit/>
          </a:bodyPr>
          <a:lstStyle/>
          <a:p>
            <a:r>
              <a:rPr lang="nl-NL" b="1" dirty="0">
                <a:solidFill>
                  <a:schemeClr val="bg1"/>
                </a:solidFill>
              </a:rPr>
              <a:t>Dominiek</a:t>
            </a:r>
            <a:endParaRPr lang="nl-BE" b="1" dirty="0">
              <a:solidFill>
                <a:schemeClr val="bg1"/>
              </a:solidFill>
            </a:endParaRPr>
          </a:p>
        </p:txBody>
      </p:sp>
      <p:sp>
        <p:nvSpPr>
          <p:cNvPr id="30" name="Tekstvak 29">
            <a:extLst>
              <a:ext uri="{FF2B5EF4-FFF2-40B4-BE49-F238E27FC236}">
                <a16:creationId xmlns:a16="http://schemas.microsoft.com/office/drawing/2014/main" id="{90D87D87-19C5-4922-A1EB-CF902125961B}"/>
              </a:ext>
            </a:extLst>
          </p:cNvPr>
          <p:cNvSpPr txBox="1"/>
          <p:nvPr/>
        </p:nvSpPr>
        <p:spPr>
          <a:xfrm>
            <a:off x="6758792" y="1043203"/>
            <a:ext cx="954404" cy="369332"/>
          </a:xfrm>
          <a:prstGeom prst="rect">
            <a:avLst/>
          </a:prstGeom>
          <a:noFill/>
        </p:spPr>
        <p:txBody>
          <a:bodyPr wrap="square" rtlCol="0">
            <a:spAutoFit/>
          </a:bodyPr>
          <a:lstStyle/>
          <a:p>
            <a:r>
              <a:rPr lang="nl-NL" b="1" dirty="0">
                <a:solidFill>
                  <a:schemeClr val="bg1"/>
                </a:solidFill>
              </a:rPr>
              <a:t>Claude</a:t>
            </a:r>
            <a:endParaRPr lang="nl-BE" b="1" dirty="0">
              <a:solidFill>
                <a:schemeClr val="bg1"/>
              </a:solidFill>
            </a:endParaRPr>
          </a:p>
        </p:txBody>
      </p:sp>
      <p:sp>
        <p:nvSpPr>
          <p:cNvPr id="31" name="Tekstvak 30">
            <a:extLst>
              <a:ext uri="{FF2B5EF4-FFF2-40B4-BE49-F238E27FC236}">
                <a16:creationId xmlns:a16="http://schemas.microsoft.com/office/drawing/2014/main" id="{1D6C2664-025B-4ED0-91AF-A1658D19581E}"/>
              </a:ext>
            </a:extLst>
          </p:cNvPr>
          <p:cNvSpPr txBox="1"/>
          <p:nvPr/>
        </p:nvSpPr>
        <p:spPr>
          <a:xfrm>
            <a:off x="7773350" y="1034675"/>
            <a:ext cx="1093076" cy="369332"/>
          </a:xfrm>
          <a:prstGeom prst="rect">
            <a:avLst/>
          </a:prstGeom>
          <a:noFill/>
        </p:spPr>
        <p:txBody>
          <a:bodyPr wrap="square" rtlCol="0">
            <a:spAutoFit/>
          </a:bodyPr>
          <a:lstStyle/>
          <a:p>
            <a:r>
              <a:rPr lang="nl-NL" b="1" dirty="0">
                <a:solidFill>
                  <a:schemeClr val="bg1"/>
                </a:solidFill>
              </a:rPr>
              <a:t>Paul</a:t>
            </a:r>
            <a:endParaRPr lang="nl-BE" b="1" dirty="0">
              <a:solidFill>
                <a:schemeClr val="bg1"/>
              </a:solidFill>
            </a:endParaRPr>
          </a:p>
        </p:txBody>
      </p:sp>
      <p:sp>
        <p:nvSpPr>
          <p:cNvPr id="17" name="Slide Number Placeholder 5">
            <a:extLst>
              <a:ext uri="{FF2B5EF4-FFF2-40B4-BE49-F238E27FC236}">
                <a16:creationId xmlns:a16="http://schemas.microsoft.com/office/drawing/2014/main" id="{B605485C-BE71-9240-8543-BF2CA19FE9BC}"/>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a:t>
            </a:fld>
            <a:endParaRPr lang="en-US" dirty="0"/>
          </a:p>
        </p:txBody>
      </p:sp>
    </p:spTree>
    <p:extLst>
      <p:ext uri="{BB962C8B-B14F-4D97-AF65-F5344CB8AC3E}">
        <p14:creationId xmlns:p14="http://schemas.microsoft.com/office/powerpoint/2010/main" val="961171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758952"/>
            <a:ext cx="10058400" cy="2670048"/>
          </a:xfrm>
        </p:spPr>
        <p:txBody>
          <a:bodyPr>
            <a:normAutofit/>
          </a:bodyPr>
          <a:lstStyle/>
          <a:p>
            <a:r>
              <a:rPr lang="nl-BE" dirty="0"/>
              <a:t>Ondernemers voor ondernemers</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97280" y="3604986"/>
            <a:ext cx="10058400" cy="1143000"/>
          </a:xfrm>
        </p:spPr>
        <p:txBody>
          <a:bodyPr>
            <a:noAutofit/>
          </a:bodyPr>
          <a:lstStyle/>
          <a:p>
            <a:r>
              <a:rPr lang="nl-NL" dirty="0"/>
              <a:t>FREDDY DE MULDER</a:t>
            </a:r>
          </a:p>
          <a:p>
            <a:r>
              <a:rPr lang="nl-BE" dirty="0"/>
              <a:t>Rotary BEVEREN-WAAS</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B1C16228-45B9-1242-9863-07C6C1529A01}"/>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3</a:t>
            </a:fld>
            <a:endParaRPr lang="en-US" dirty="0"/>
          </a:p>
        </p:txBody>
      </p:sp>
    </p:spTree>
    <p:extLst>
      <p:ext uri="{BB962C8B-B14F-4D97-AF65-F5344CB8AC3E}">
        <p14:creationId xmlns:p14="http://schemas.microsoft.com/office/powerpoint/2010/main" val="4191982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37309" y="1068385"/>
            <a:ext cx="10917381" cy="506414"/>
          </a:xfrm>
        </p:spPr>
        <p:txBody>
          <a:bodyPr>
            <a:normAutofit fontScale="90000"/>
          </a:bodyPr>
          <a:lstStyle/>
          <a:p>
            <a:r>
              <a:rPr lang="nl-BE" sz="3200" dirty="0"/>
              <a:t>LENING VIA ONDERNEMERS VOOR ONDERNEMERS (OVO)</a:t>
            </a:r>
            <a:endParaRPr lang="en-BE" sz="32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37309" y="1574799"/>
            <a:ext cx="10917382" cy="4634808"/>
          </a:xfrm>
        </p:spPr>
        <p:txBody>
          <a:bodyPr>
            <a:noAutofit/>
          </a:bodyPr>
          <a:lstStyle/>
          <a:p>
            <a:endParaRPr lang="nl-BE" dirty="0"/>
          </a:p>
          <a:p>
            <a:pPr lvl="1"/>
            <a:r>
              <a:rPr lang="nl-BE" sz="2800" dirty="0"/>
              <a:t>OPGEHAALDE FONDSEN  X  KEER SPENDEREN?</a:t>
            </a:r>
          </a:p>
          <a:p>
            <a:pPr marL="201168" lvl="1" indent="0">
              <a:buNone/>
            </a:pPr>
            <a:endParaRPr lang="nl-BE" sz="2800" dirty="0"/>
          </a:p>
          <a:p>
            <a:pPr lvl="1"/>
            <a:r>
              <a:rPr lang="nl-BE" sz="2800" dirty="0"/>
              <a:t>CLUB RESERVE NIET UITGEVEN, WEL GEBRUIKEN?</a:t>
            </a:r>
          </a:p>
          <a:p>
            <a:pPr marL="201168" lvl="1" indent="0">
              <a:buNone/>
            </a:pPr>
            <a:endParaRPr lang="nl-BE" sz="2800" dirty="0"/>
          </a:p>
          <a:p>
            <a:pPr lvl="1"/>
            <a:r>
              <a:rPr lang="nl-BE" sz="2800" dirty="0"/>
              <a:t>ONTLUIKENDE ECONOMIE IN AFRIKA STIMULEREN?</a:t>
            </a:r>
          </a:p>
          <a:p>
            <a:pPr marL="201168" lvl="1" indent="0">
              <a:buNone/>
            </a:pPr>
            <a:endParaRPr lang="nl-BE" sz="2800" dirty="0"/>
          </a:p>
          <a:p>
            <a:pPr lvl="1"/>
            <a:r>
              <a:rPr lang="nl-BE" sz="2800" dirty="0"/>
              <a:t>BETROKKEN ZIJN BIJ (EN “GENIETEN” VAN) FANTASTISCHE PROJECTEN MET GROTE IMPACT? Bv AFRIKA?</a:t>
            </a:r>
            <a:endParaRPr lang="en-BE" sz="28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39F2F579-ECCA-9448-9E8D-111D63D85B12}"/>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4</a:t>
            </a:fld>
            <a:endParaRPr lang="en-US" dirty="0"/>
          </a:p>
        </p:txBody>
      </p:sp>
    </p:spTree>
    <p:extLst>
      <p:ext uri="{BB962C8B-B14F-4D97-AF65-F5344CB8AC3E}">
        <p14:creationId xmlns:p14="http://schemas.microsoft.com/office/powerpoint/2010/main" val="4096206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37309" y="972626"/>
            <a:ext cx="10917381" cy="602173"/>
          </a:xfrm>
        </p:spPr>
        <p:txBody>
          <a:bodyPr>
            <a:normAutofit/>
          </a:bodyPr>
          <a:lstStyle/>
          <a:p>
            <a:r>
              <a:rPr lang="nl-BE" sz="3200" dirty="0"/>
              <a:t>LENING VIA ONDERNEMERS VOOR ONDERNEMERS (OVO)</a:t>
            </a:r>
            <a:endParaRPr lang="en-BE" sz="32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37309" y="1574799"/>
            <a:ext cx="10917382" cy="4634808"/>
          </a:xfrm>
        </p:spPr>
        <p:txBody>
          <a:bodyPr>
            <a:noAutofit/>
          </a:bodyPr>
          <a:lstStyle/>
          <a:p>
            <a:r>
              <a:rPr lang="nl-BE" dirty="0"/>
              <a:t>IS ER NOOD EN POTENTIEEL IN AFRIKA?</a:t>
            </a:r>
          </a:p>
          <a:p>
            <a:pPr marL="720000" lvl="1" indent="-360000">
              <a:lnSpc>
                <a:spcPts val="2000"/>
              </a:lnSpc>
              <a:spcBef>
                <a:spcPts val="1200"/>
              </a:spcBef>
              <a:buFont typeface="Arial"/>
              <a:buChar char="•"/>
            </a:pPr>
            <a:r>
              <a:rPr lang="nl-BE" sz="2400" dirty="0"/>
              <a:t>1,2 Miljard mensen leven onder armoedegrens</a:t>
            </a:r>
          </a:p>
          <a:p>
            <a:pPr marL="360000" lvl="1" indent="0">
              <a:lnSpc>
                <a:spcPts val="2000"/>
              </a:lnSpc>
              <a:spcBef>
                <a:spcPts val="1200"/>
              </a:spcBef>
              <a:buNone/>
            </a:pPr>
            <a:r>
              <a:rPr lang="nl-BE" sz="2400" dirty="0"/>
              <a:t> (1,25 USD/dag) </a:t>
            </a:r>
            <a:endParaRPr lang="nl-NL" sz="2400" dirty="0"/>
          </a:p>
          <a:p>
            <a:pPr marL="720000" lvl="1" indent="-360000">
              <a:lnSpc>
                <a:spcPts val="2000"/>
              </a:lnSpc>
              <a:spcBef>
                <a:spcPts val="1200"/>
              </a:spcBef>
              <a:buFont typeface="Arial"/>
              <a:buChar char="•"/>
            </a:pPr>
            <a:r>
              <a:rPr lang="nl-BE" dirty="0"/>
              <a:t>40 </a:t>
            </a:r>
            <a:r>
              <a:rPr lang="nl-BE" sz="2400" dirty="0"/>
              <a:t>% van de bevolking in Sub-Sahara Afrika </a:t>
            </a:r>
          </a:p>
          <a:p>
            <a:pPr marL="360000" lvl="1" indent="0">
              <a:lnSpc>
                <a:spcPts val="2000"/>
              </a:lnSpc>
              <a:spcBef>
                <a:spcPts val="1200"/>
              </a:spcBef>
              <a:buNone/>
            </a:pPr>
            <a:r>
              <a:rPr lang="nl-BE" sz="2400" dirty="0"/>
              <a:t>hebben geen toegang tot drinkwater </a:t>
            </a:r>
            <a:endParaRPr lang="nl-NL" sz="2400" dirty="0"/>
          </a:p>
          <a:p>
            <a:pPr marL="720000" lvl="1" indent="-360000">
              <a:lnSpc>
                <a:spcPts val="2000"/>
              </a:lnSpc>
              <a:spcBef>
                <a:spcPts val="1200"/>
              </a:spcBef>
              <a:buFont typeface="Arial"/>
              <a:buChar char="•"/>
            </a:pPr>
            <a:r>
              <a:rPr lang="nl-BE" sz="2400" dirty="0"/>
              <a:t>2,5 Miljard mensen hebben geen toegang tot </a:t>
            </a:r>
          </a:p>
          <a:p>
            <a:pPr marL="360000" lvl="1" indent="0">
              <a:lnSpc>
                <a:spcPts val="2000"/>
              </a:lnSpc>
              <a:spcBef>
                <a:spcPts val="1200"/>
              </a:spcBef>
              <a:buNone/>
            </a:pPr>
            <a:r>
              <a:rPr lang="nl-BE" sz="2400" dirty="0"/>
              <a:t>sanitaire voorzieningen.</a:t>
            </a:r>
          </a:p>
          <a:p>
            <a:pPr marL="360000" lvl="1" indent="0">
              <a:lnSpc>
                <a:spcPts val="2000"/>
              </a:lnSpc>
              <a:spcBef>
                <a:spcPts val="1200"/>
              </a:spcBef>
              <a:buNone/>
            </a:pPr>
            <a:r>
              <a:rPr lang="nl-BE" dirty="0"/>
              <a:t>VEEL BEGINNENDE ONDERNEMERS EN SCALE-UPS HEBBEN NOOD AAN “MISSING MIDDLE” FONDSEN VOOR DUURZAME PROJECTEN MET GROTE IMPACT</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Afbeelding 5">
            <a:extLst>
              <a:ext uri="{FF2B5EF4-FFF2-40B4-BE49-F238E27FC236}">
                <a16:creationId xmlns:a16="http://schemas.microsoft.com/office/drawing/2014/main" id="{210BA476-715D-48BD-AAB0-6DCF643B58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80454" y="1909427"/>
            <a:ext cx="4074236" cy="2576679"/>
          </a:xfrm>
          <a:prstGeom prst="rect">
            <a:avLst/>
          </a:prstGeom>
        </p:spPr>
      </p:pic>
      <p:sp>
        <p:nvSpPr>
          <p:cNvPr id="8" name="Slide Number Placeholder 5">
            <a:extLst>
              <a:ext uri="{FF2B5EF4-FFF2-40B4-BE49-F238E27FC236}">
                <a16:creationId xmlns:a16="http://schemas.microsoft.com/office/drawing/2014/main" id="{AAADF234-2853-F546-A5F2-78C53BD09B7F}"/>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5</a:t>
            </a:fld>
            <a:endParaRPr lang="en-US" dirty="0"/>
          </a:p>
        </p:txBody>
      </p:sp>
    </p:spTree>
    <p:extLst>
      <p:ext uri="{BB962C8B-B14F-4D97-AF65-F5344CB8AC3E}">
        <p14:creationId xmlns:p14="http://schemas.microsoft.com/office/powerpoint/2010/main" val="4137319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37309" y="972626"/>
            <a:ext cx="10917381" cy="602173"/>
          </a:xfrm>
        </p:spPr>
        <p:txBody>
          <a:bodyPr>
            <a:normAutofit/>
          </a:bodyPr>
          <a:lstStyle/>
          <a:p>
            <a:r>
              <a:rPr lang="nl-BE" sz="3200" dirty="0"/>
              <a:t>LENING VIA ONDERNEMERS VOOR ONDERNEMERS (OVO)</a:t>
            </a:r>
            <a:endParaRPr lang="en-BE" sz="32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37309" y="1574799"/>
            <a:ext cx="10917382" cy="4634808"/>
          </a:xfrm>
        </p:spPr>
        <p:txBody>
          <a:bodyPr>
            <a:noAutofit/>
          </a:bodyPr>
          <a:lstStyle/>
          <a:p>
            <a:r>
              <a:rPr lang="nl-BE" dirty="0"/>
              <a:t>WAT VOOR PROJECTEN ZIJN DAT DAN?</a:t>
            </a:r>
          </a:p>
          <a:p>
            <a:pPr marL="201168" lvl="1" indent="0">
              <a:buNone/>
            </a:pPr>
            <a:endParaRPr lang="nl-BE" dirty="0"/>
          </a:p>
          <a:p>
            <a:pPr lvl="1"/>
            <a:r>
              <a:rPr lang="nl-BE" dirty="0"/>
              <a:t>BUSINESS PLANS, DIE DUURZAAMHEID AANTONEN, EEN SLUITEND              FINANCIEEL PLAN, EN GROTE MAATSCHAPPELIJKE IMPACT</a:t>
            </a:r>
          </a:p>
          <a:p>
            <a:pPr marL="201168" lvl="1" indent="0">
              <a:buNone/>
            </a:pPr>
            <a:endParaRPr lang="nl-BE" dirty="0"/>
          </a:p>
          <a:p>
            <a:pPr lvl="1"/>
            <a:r>
              <a:rPr lang="nl-BE" dirty="0"/>
              <a:t>CRITERIA: SDG’S, VALABELE ONDERNEMER(S), OK PLANS, DIRECTE/INDIRECTE TEWERKSTELLING, VOORDELEN VOOR DE VALUE CHAIN,…</a:t>
            </a:r>
          </a:p>
          <a:p>
            <a:pPr lvl="1"/>
            <a:endParaRPr lang="nl-BE" dirty="0"/>
          </a:p>
          <a:p>
            <a:pPr lvl="1"/>
            <a:r>
              <a:rPr lang="nl-BE" dirty="0"/>
              <a:t>VOORAL UGANDA, SENEGAL, RUANDA, VERSCHILLENDE SECTOREN</a:t>
            </a:r>
          </a:p>
          <a:p>
            <a:pPr lvl="1"/>
            <a:endParaRPr lang="nl-BE" dirty="0"/>
          </a:p>
          <a:p>
            <a:pPr lvl="1"/>
            <a:r>
              <a:rPr lang="nl-BE" dirty="0"/>
              <a:t>ONDERNEMERS VOOR ONDERNEMERS LEVERT EXPERTISE EN ZORGT </a:t>
            </a:r>
          </a:p>
          <a:p>
            <a:pPr marL="201168" lvl="1" indent="0">
              <a:buNone/>
            </a:pPr>
            <a:r>
              <a:rPr lang="nl-BE" dirty="0"/>
              <a:t>   VOOR FINANCIERING</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Picture 2">
            <a:extLst>
              <a:ext uri="{FF2B5EF4-FFF2-40B4-BE49-F238E27FC236}">
                <a16:creationId xmlns:a16="http://schemas.microsoft.com/office/drawing/2014/main" id="{592AC491-93FA-4048-994C-819E6C18679C}"/>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9301316" y="1574799"/>
            <a:ext cx="2710336" cy="1706612"/>
          </a:xfrm>
          <a:prstGeom prst="rect">
            <a:avLst/>
          </a:prstGeom>
        </p:spPr>
      </p:pic>
      <p:sp>
        <p:nvSpPr>
          <p:cNvPr id="8" name="Slide Number Placeholder 5">
            <a:extLst>
              <a:ext uri="{FF2B5EF4-FFF2-40B4-BE49-F238E27FC236}">
                <a16:creationId xmlns:a16="http://schemas.microsoft.com/office/drawing/2014/main" id="{EE046A14-7C79-E046-BC6C-F9D287320C60}"/>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6</a:t>
            </a:fld>
            <a:endParaRPr lang="en-US" dirty="0"/>
          </a:p>
        </p:txBody>
      </p:sp>
    </p:spTree>
    <p:extLst>
      <p:ext uri="{BB962C8B-B14F-4D97-AF65-F5344CB8AC3E}">
        <p14:creationId xmlns:p14="http://schemas.microsoft.com/office/powerpoint/2010/main" val="2325857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37309" y="972626"/>
            <a:ext cx="10917381" cy="602173"/>
          </a:xfrm>
        </p:spPr>
        <p:txBody>
          <a:bodyPr>
            <a:normAutofit/>
          </a:bodyPr>
          <a:lstStyle/>
          <a:p>
            <a:r>
              <a:rPr lang="nl-BE" sz="3200" dirty="0"/>
              <a:t>LENING VIA ONDERNEMERS VOOR ONDERNEMERS (OVO)</a:t>
            </a:r>
            <a:endParaRPr lang="en-BE" sz="32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37309" y="1574799"/>
            <a:ext cx="10917382" cy="4634808"/>
          </a:xfrm>
        </p:spPr>
        <p:txBody>
          <a:bodyPr>
            <a:noAutofit/>
          </a:bodyPr>
          <a:lstStyle/>
          <a:p>
            <a:r>
              <a:rPr lang="nl-BE" dirty="0"/>
              <a:t>WAT/WIE IS ONDERNEMERS VOOR ONDERNEMERS (OVO)?</a:t>
            </a:r>
          </a:p>
          <a:p>
            <a:pPr lvl="1"/>
            <a:r>
              <a:rPr lang="nl-BE" dirty="0"/>
              <a:t>BELGISCHE VZW MET BEDRIJVEN EN NGO’S ALS LEDEN</a:t>
            </a:r>
          </a:p>
          <a:p>
            <a:pPr marL="201168" lvl="1" indent="0">
              <a:buNone/>
            </a:pPr>
            <a:endParaRPr lang="nl-BE" sz="800" dirty="0"/>
          </a:p>
          <a:p>
            <a:pPr lvl="1"/>
            <a:r>
              <a:rPr lang="nl-BE" dirty="0"/>
              <a:t>2 FTE’S EN 80-TAL VRIJWILLIGERS-SPECIALISTEN</a:t>
            </a:r>
          </a:p>
          <a:p>
            <a:pPr marL="201168" lvl="1" indent="0">
              <a:buNone/>
            </a:pPr>
            <a:endParaRPr lang="nl-BE" sz="800" dirty="0"/>
          </a:p>
          <a:p>
            <a:pPr lvl="1"/>
            <a:r>
              <a:rPr lang="nl-BE" dirty="0"/>
              <a:t>PARTNERSHIPS MET O.A. KON. BOUDEWIJNSTICHTING (ACC FONDS)</a:t>
            </a:r>
          </a:p>
          <a:p>
            <a:pPr marL="201168" lvl="1" indent="0">
              <a:buNone/>
            </a:pPr>
            <a:endParaRPr lang="nl-BE" sz="800" dirty="0"/>
          </a:p>
          <a:p>
            <a:pPr lvl="1"/>
            <a:r>
              <a:rPr lang="nl-BE" dirty="0"/>
              <a:t>GIFTEN DOOR BELGISCHE BEDRIJVEN AAN ECONOMISCH GETINTE NGO-PROJECTEN </a:t>
            </a:r>
          </a:p>
          <a:p>
            <a:pPr marL="201168" lvl="1" indent="0">
              <a:buNone/>
            </a:pPr>
            <a:endParaRPr lang="nl-BE" sz="800" dirty="0"/>
          </a:p>
          <a:p>
            <a:pPr marL="201168" lvl="1" indent="0">
              <a:buNone/>
            </a:pPr>
            <a:r>
              <a:rPr lang="nl-BE" dirty="0"/>
              <a:t>OF</a:t>
            </a:r>
          </a:p>
          <a:p>
            <a:pPr marL="201168" lvl="1" indent="0">
              <a:buNone/>
            </a:pPr>
            <a:r>
              <a:rPr lang="nl-BE" sz="800" dirty="0"/>
              <a:t> </a:t>
            </a:r>
          </a:p>
          <a:p>
            <a:pPr lvl="1"/>
            <a:r>
              <a:rPr lang="nl-BE" dirty="0"/>
              <a:t>LENINGEN DOOR ONDERNEMENDE MENSEN OF ORGANISATIES RECHTSTREEKS AAN AFRIKAANSE ONDERNEMERS/COOPERATIEVEN E.D.</a:t>
            </a:r>
          </a:p>
          <a:p>
            <a:pPr marL="201168" lvl="1" indent="0">
              <a:buNone/>
            </a:pPr>
            <a:endParaRPr lang="nl-BE" dirty="0"/>
          </a:p>
          <a:p>
            <a:pPr marL="201168" lvl="1" indent="0">
              <a:buNone/>
            </a:pPr>
            <a:endParaRPr lang="nl-BE" dirty="0"/>
          </a:p>
          <a:p>
            <a:pPr lvl="1"/>
            <a:endParaRPr lang="nl-BE"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5" name="Picture 7" descr="Logo Ondernemers voor ondernemers-Black_Horiz.jpg">
            <a:extLst>
              <a:ext uri="{FF2B5EF4-FFF2-40B4-BE49-F238E27FC236}">
                <a16:creationId xmlns:a16="http://schemas.microsoft.com/office/drawing/2014/main" id="{EB18D324-8611-4525-8712-A89C69E981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78615" y="2205566"/>
            <a:ext cx="2952329" cy="695880"/>
          </a:xfrm>
          <a:prstGeom prst="rect">
            <a:avLst/>
          </a:prstGeom>
        </p:spPr>
      </p:pic>
      <p:sp>
        <p:nvSpPr>
          <p:cNvPr id="8" name="Slide Number Placeholder 5">
            <a:extLst>
              <a:ext uri="{FF2B5EF4-FFF2-40B4-BE49-F238E27FC236}">
                <a16:creationId xmlns:a16="http://schemas.microsoft.com/office/drawing/2014/main" id="{A8323DFC-8552-B24E-A7C8-5710D4821055}"/>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7</a:t>
            </a:fld>
            <a:endParaRPr lang="en-US" dirty="0"/>
          </a:p>
        </p:txBody>
      </p:sp>
    </p:spTree>
    <p:extLst>
      <p:ext uri="{BB962C8B-B14F-4D97-AF65-F5344CB8AC3E}">
        <p14:creationId xmlns:p14="http://schemas.microsoft.com/office/powerpoint/2010/main" val="4145783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555443" y="1019215"/>
            <a:ext cx="10917381" cy="602173"/>
          </a:xfrm>
        </p:spPr>
        <p:txBody>
          <a:bodyPr>
            <a:normAutofit/>
          </a:bodyPr>
          <a:lstStyle/>
          <a:p>
            <a:r>
              <a:rPr lang="nl-BE" sz="3200" dirty="0"/>
              <a:t>LENING VIA ONDERNEMERS VOOR ONDERNEMERS (OVO)</a:t>
            </a:r>
            <a:endParaRPr lang="en-BE" sz="32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555443" y="1504657"/>
            <a:ext cx="10492807" cy="4634808"/>
          </a:xfrm>
        </p:spPr>
        <p:txBody>
          <a:bodyPr>
            <a:noAutofit/>
          </a:bodyPr>
          <a:lstStyle/>
          <a:p>
            <a:r>
              <a:rPr lang="nl-BE" dirty="0"/>
              <a:t>HOE DOEN WE DAT?</a:t>
            </a:r>
          </a:p>
          <a:p>
            <a:pPr lvl="1"/>
            <a:r>
              <a:rPr lang="nl-BE" dirty="0"/>
              <a:t>KEUZE UIT PROJECTEN MET GROTE MAATSCHAPPELIJKE IMPACT EN SOLIDE BUSINESS PLANS</a:t>
            </a:r>
          </a:p>
          <a:p>
            <a:pPr marL="201168" lvl="1" indent="0">
              <a:buNone/>
            </a:pPr>
            <a:endParaRPr lang="nl-BE" sz="800" dirty="0"/>
          </a:p>
          <a:p>
            <a:pPr lvl="1"/>
            <a:r>
              <a:rPr lang="nl-BE" dirty="0"/>
              <a:t>LENING VERSTREKKEN AAN PROJECT, ALLEEN OF MET ANDERE FINANCIERS (ORG/PRIVE/</a:t>
            </a:r>
            <a:r>
              <a:rPr lang="nl-BE" dirty="0" err="1"/>
              <a:t>KBSt</a:t>
            </a:r>
            <a:r>
              <a:rPr lang="nl-BE" dirty="0"/>
              <a:t>) , MET INTREST</a:t>
            </a:r>
          </a:p>
          <a:p>
            <a:pPr marL="201168" lvl="1" indent="0">
              <a:buNone/>
            </a:pPr>
            <a:endParaRPr lang="nl-BE" sz="800" dirty="0"/>
          </a:p>
          <a:p>
            <a:pPr lvl="1"/>
            <a:r>
              <a:rPr lang="nl-BE" dirty="0"/>
              <a:t>OVO ZORGT VOOR CONTRACTEN, OPVOLGING TOT TERUGBETALING (WEL RISICO)</a:t>
            </a:r>
          </a:p>
          <a:p>
            <a:pPr marL="201168" lvl="1" indent="0">
              <a:buNone/>
            </a:pPr>
            <a:endParaRPr lang="nl-BE" sz="800" dirty="0"/>
          </a:p>
          <a:p>
            <a:pPr lvl="1"/>
            <a:r>
              <a:rPr lang="nl-BE" dirty="0"/>
              <a:t>NA TERUGBETALING KAN NIEUW PROJECT WORDEN GEFINANCIERD</a:t>
            </a:r>
          </a:p>
          <a:p>
            <a:pPr marL="201168" lvl="1" indent="0">
              <a:buNone/>
            </a:pPr>
            <a:endParaRPr lang="nl-BE" sz="800" dirty="0"/>
          </a:p>
          <a:p>
            <a:pPr lvl="1"/>
            <a:r>
              <a:rPr lang="nl-BE" dirty="0"/>
              <a:t> WEBSITE OVO OF CONTACTNAME MET FREDDY DE MULDER (Rc BEVEREN-W)</a:t>
            </a:r>
          </a:p>
          <a:p>
            <a:pPr marL="201168" lvl="1" indent="0">
              <a:buNone/>
            </a:pPr>
            <a:endParaRPr lang="nl-BE" dirty="0"/>
          </a:p>
          <a:p>
            <a:pPr marL="201168" lvl="1" indent="0">
              <a:buNone/>
            </a:pPr>
            <a:endParaRPr lang="nl-BE" dirty="0"/>
          </a:p>
          <a:p>
            <a:pPr marL="201168" lvl="1" indent="0">
              <a:buNone/>
            </a:pPr>
            <a:endParaRPr lang="nl-BE" dirty="0"/>
          </a:p>
          <a:p>
            <a:pPr lvl="1"/>
            <a:endParaRPr lang="nl-BE"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6" name="Picture 6">
            <a:extLst>
              <a:ext uri="{FF2B5EF4-FFF2-40B4-BE49-F238E27FC236}">
                <a16:creationId xmlns:a16="http://schemas.microsoft.com/office/drawing/2014/main" id="{29CAAD5A-0D19-4707-BF18-87D70E8D6F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7" name="Slide Number Placeholder 5">
            <a:extLst>
              <a:ext uri="{FF2B5EF4-FFF2-40B4-BE49-F238E27FC236}">
                <a16:creationId xmlns:a16="http://schemas.microsoft.com/office/drawing/2014/main" id="{81400AFA-7F7D-1C45-BF4A-DD9B70B6819E}"/>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8</a:t>
            </a:fld>
            <a:endParaRPr lang="en-US" dirty="0"/>
          </a:p>
        </p:txBody>
      </p:sp>
    </p:spTree>
    <p:extLst>
      <p:ext uri="{BB962C8B-B14F-4D97-AF65-F5344CB8AC3E}">
        <p14:creationId xmlns:p14="http://schemas.microsoft.com/office/powerpoint/2010/main" val="3011463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719176" y="1167031"/>
            <a:ext cx="10917381" cy="613589"/>
          </a:xfrm>
        </p:spPr>
        <p:txBody>
          <a:bodyPr>
            <a:normAutofit/>
          </a:bodyPr>
          <a:lstStyle/>
          <a:p>
            <a:r>
              <a:rPr lang="nl-BE" sz="3200" dirty="0"/>
              <a:t>LENING VIA ONDERNEMERS VOOR ONDERNEMERS (OVO)</a:t>
            </a:r>
            <a:endParaRPr lang="en-BE" sz="32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37309" y="1364155"/>
            <a:ext cx="10917382" cy="4634808"/>
          </a:xfrm>
        </p:spPr>
        <p:txBody>
          <a:bodyPr>
            <a:noAutofit/>
          </a:bodyPr>
          <a:lstStyle/>
          <a:p>
            <a:pPr lvl="1"/>
            <a:endParaRPr lang="nl-BE" dirty="0"/>
          </a:p>
          <a:p>
            <a:pPr lvl="1"/>
            <a:r>
              <a:rPr lang="nl-BE" dirty="0"/>
              <a:t> </a:t>
            </a:r>
          </a:p>
          <a:p>
            <a:pPr marL="201168" lvl="1" indent="0">
              <a:buNone/>
            </a:pPr>
            <a:endParaRPr lang="nl-BE" dirty="0"/>
          </a:p>
          <a:p>
            <a:pPr marL="201168" lvl="1" indent="0">
              <a:buNone/>
            </a:pPr>
            <a:endParaRPr lang="nl-BE" dirty="0"/>
          </a:p>
          <a:p>
            <a:pPr lvl="1"/>
            <a:endParaRPr lang="nl-BE"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6" name="Afbeelding 5">
            <a:extLst>
              <a:ext uri="{FF2B5EF4-FFF2-40B4-BE49-F238E27FC236}">
                <a16:creationId xmlns:a16="http://schemas.microsoft.com/office/drawing/2014/main" id="{95F55DC8-4FEF-4961-AB61-5F42BFC1BB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176" y="2006807"/>
            <a:ext cx="5648953" cy="3765969"/>
          </a:xfrm>
          <a:prstGeom prst="rect">
            <a:avLst/>
          </a:prstGeom>
        </p:spPr>
      </p:pic>
      <p:sp>
        <p:nvSpPr>
          <p:cNvPr id="8" name="Tekstvak 7">
            <a:extLst>
              <a:ext uri="{FF2B5EF4-FFF2-40B4-BE49-F238E27FC236}">
                <a16:creationId xmlns:a16="http://schemas.microsoft.com/office/drawing/2014/main" id="{C27D6C4B-235A-4C90-B83E-AE22B939BFCF}"/>
              </a:ext>
            </a:extLst>
          </p:cNvPr>
          <p:cNvSpPr txBox="1"/>
          <p:nvPr/>
        </p:nvSpPr>
        <p:spPr>
          <a:xfrm>
            <a:off x="6774427" y="2284523"/>
            <a:ext cx="4862130" cy="2086725"/>
          </a:xfrm>
          <a:prstGeom prst="rect">
            <a:avLst/>
          </a:prstGeom>
          <a:noFill/>
        </p:spPr>
        <p:txBody>
          <a:bodyPr wrap="square">
            <a:spAutoFit/>
          </a:bodyPr>
          <a:lstStyle/>
          <a:p>
            <a:pPr algn="ctr" eaLnBrk="1" hangingPunct="1">
              <a:lnSpc>
                <a:spcPct val="80000"/>
              </a:lnSpc>
            </a:pPr>
            <a:r>
              <a:rPr lang="en-US" altLang="nl-NL" sz="1800" b="1" dirty="0">
                <a:latin typeface="Calibri" panose="020F0502020204030204" pitchFamily="34" charset="0"/>
              </a:rPr>
              <a:t>Entrepreneurs for Entrepreneurs NPO</a:t>
            </a:r>
          </a:p>
          <a:p>
            <a:pPr algn="ctr" eaLnBrk="1" hangingPunct="1">
              <a:lnSpc>
                <a:spcPct val="80000"/>
              </a:lnSpc>
            </a:pPr>
            <a:r>
              <a:rPr lang="en-US" altLang="nl-NL" sz="1800" b="1" dirty="0">
                <a:latin typeface="Calibri" panose="020F0502020204030204" pitchFamily="34" charset="0"/>
              </a:rPr>
              <a:t>Björn </a:t>
            </a:r>
            <a:r>
              <a:rPr lang="en-US" altLang="nl-NL" sz="1800" b="1" dirty="0" err="1">
                <a:latin typeface="Calibri" panose="020F0502020204030204" pitchFamily="34" charset="0"/>
              </a:rPr>
              <a:t>Macauter</a:t>
            </a:r>
            <a:r>
              <a:rPr lang="en-US" altLang="nl-NL" sz="1800" b="1" dirty="0">
                <a:latin typeface="Calibri" panose="020F0502020204030204" pitchFamily="34" charset="0"/>
              </a:rPr>
              <a:t> – General Manager – </a:t>
            </a:r>
            <a:r>
              <a:rPr lang="en-US" altLang="nl-NL" sz="1800" b="1" dirty="0">
                <a:latin typeface="Calibri" panose="020F0502020204030204" pitchFamily="34" charset="0"/>
                <a:hlinkClick r:id="rId5"/>
              </a:rPr>
              <a:t>bjorn@ondernemersvoorondernemers.be</a:t>
            </a:r>
            <a:r>
              <a:rPr lang="en-US" altLang="nl-NL" sz="1800" b="1" dirty="0">
                <a:latin typeface="Calibri" panose="020F0502020204030204" pitchFamily="34" charset="0"/>
              </a:rPr>
              <a:t> </a:t>
            </a:r>
          </a:p>
          <a:p>
            <a:pPr algn="ctr" eaLnBrk="1" hangingPunct="1">
              <a:lnSpc>
                <a:spcPct val="80000"/>
              </a:lnSpc>
            </a:pPr>
            <a:endParaRPr lang="en-US" altLang="nl-NL" sz="1800" dirty="0">
              <a:latin typeface="Calibri" panose="020F0502020204030204" pitchFamily="34" charset="0"/>
            </a:endParaRPr>
          </a:p>
          <a:p>
            <a:pPr algn="ctr" eaLnBrk="1" hangingPunct="1"/>
            <a:r>
              <a:rPr lang="en-US" altLang="nl-NL" sz="1800" dirty="0">
                <a:latin typeface="Calibri" panose="020F0502020204030204" pitchFamily="34" charset="0"/>
              </a:rPr>
              <a:t>Willem de </a:t>
            </a:r>
            <a:r>
              <a:rPr lang="en-US" altLang="nl-NL" sz="1800" dirty="0" err="1">
                <a:latin typeface="Calibri" panose="020F0502020204030204" pitchFamily="34" charset="0"/>
              </a:rPr>
              <a:t>Croylaan</a:t>
            </a:r>
            <a:r>
              <a:rPr lang="en-US" altLang="nl-NL" sz="1800" dirty="0">
                <a:latin typeface="Calibri" panose="020F0502020204030204" pitchFamily="34" charset="0"/>
              </a:rPr>
              <a:t> 58 bus 4022 • 3001 </a:t>
            </a:r>
            <a:r>
              <a:rPr lang="en-US" altLang="nl-NL" sz="1800" dirty="0" err="1">
                <a:latin typeface="Calibri" panose="020F0502020204030204" pitchFamily="34" charset="0"/>
              </a:rPr>
              <a:t>Heverlee</a:t>
            </a:r>
            <a:endParaRPr lang="en-US" altLang="nl-NL" sz="1800" dirty="0">
              <a:latin typeface="Calibri" panose="020F0502020204030204" pitchFamily="34" charset="0"/>
            </a:endParaRPr>
          </a:p>
          <a:p>
            <a:pPr algn="ctr" eaLnBrk="1" hangingPunct="1"/>
            <a:r>
              <a:rPr lang="en-US" altLang="nl-NL" sz="1800" dirty="0">
                <a:latin typeface="Calibri" panose="020F0502020204030204" pitchFamily="34" charset="0"/>
              </a:rPr>
              <a:t>Tel.: +32 (0)16 32 10 72 • </a:t>
            </a:r>
            <a:r>
              <a:rPr lang="en-US" altLang="nl-NL" sz="1800" dirty="0">
                <a:latin typeface="Calibri" panose="020F0502020204030204" pitchFamily="34" charset="0"/>
                <a:hlinkClick r:id="rId6"/>
              </a:rPr>
              <a:t>www.ondernemersvoorondernemers.be</a:t>
            </a:r>
            <a:endParaRPr lang="en-US" altLang="nl-NL" sz="1800" dirty="0">
              <a:latin typeface="Calibri" panose="020F0502020204030204" pitchFamily="34" charset="0"/>
            </a:endParaRPr>
          </a:p>
          <a:p>
            <a:pPr algn="ctr" eaLnBrk="1" hangingPunct="1"/>
            <a:r>
              <a:rPr lang="en-US" altLang="nl-NL" sz="1800" dirty="0">
                <a:latin typeface="Calibri" panose="020F0502020204030204" pitchFamily="34" charset="0"/>
              </a:rPr>
              <a:t>KBC : BE50 4310 7565 5118 – BIC KREDBEBB</a:t>
            </a:r>
          </a:p>
        </p:txBody>
      </p:sp>
      <p:pic>
        <p:nvPicPr>
          <p:cNvPr id="10" name="Picture 6">
            <a:extLst>
              <a:ext uri="{FF2B5EF4-FFF2-40B4-BE49-F238E27FC236}">
                <a16:creationId xmlns:a16="http://schemas.microsoft.com/office/drawing/2014/main" id="{62AB20FF-6B7B-4D76-975D-F554FFDA629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9" name="Slide Number Placeholder 5">
            <a:extLst>
              <a:ext uri="{FF2B5EF4-FFF2-40B4-BE49-F238E27FC236}">
                <a16:creationId xmlns:a16="http://schemas.microsoft.com/office/drawing/2014/main" id="{7CD476B0-111C-FE40-9A89-5CD1EBCB4A47}"/>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9</a:t>
            </a:fld>
            <a:endParaRPr lang="en-US" dirty="0"/>
          </a:p>
        </p:txBody>
      </p:sp>
    </p:spTree>
    <p:extLst>
      <p:ext uri="{BB962C8B-B14F-4D97-AF65-F5344CB8AC3E}">
        <p14:creationId xmlns:p14="http://schemas.microsoft.com/office/powerpoint/2010/main" val="1433836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850</Words>
  <Application>Microsoft Macintosh PowerPoint</Application>
  <PresentationFormat>Widescreen</PresentationFormat>
  <Paragraphs>119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Retrospect</vt:lpstr>
      <vt:lpstr>Dienst aan de Gemeenschap</vt:lpstr>
      <vt:lpstr>Districtscommissie DaG</vt:lpstr>
      <vt:lpstr>Ondernemers voor ondernemers</vt:lpstr>
      <vt:lpstr>LENING VIA ONDERNEMERS VOOR ONDERNEMERS (OVO)</vt:lpstr>
      <vt:lpstr>LENING VIA ONDERNEMERS VOOR ONDERNEMERS (OVO)</vt:lpstr>
      <vt:lpstr>LENING VIA ONDERNEMERS VOOR ONDERNEMERS (OVO)</vt:lpstr>
      <vt:lpstr>LENING VIA ONDERNEMERS VOOR ONDERNEMERS (OVO)</vt:lpstr>
      <vt:lpstr>LENING VIA ONDERNEMERS VOOR ONDERNEMERS (OVO)</vt:lpstr>
      <vt:lpstr>LENING VIA ONDERNEMERS VOOR ONDERNEMERS (OVO)</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D1620 Academy Presents</dc:title>
  <dc:creator>claude hamilius</dc:creator>
  <cp:lastModifiedBy>claude hamilius</cp:lastModifiedBy>
  <cp:revision>267</cp:revision>
  <cp:lastPrinted>2020-12-11T12:43:57Z</cp:lastPrinted>
  <dcterms:created xsi:type="dcterms:W3CDTF">2019-08-10T10:42:32Z</dcterms:created>
  <dcterms:modified xsi:type="dcterms:W3CDTF">2020-12-14T09:01:04Z</dcterms:modified>
</cp:coreProperties>
</file>